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4" r:id="rId2"/>
    <p:sldId id="275" r:id="rId3"/>
    <p:sldId id="276" r:id="rId4"/>
    <p:sldId id="277" r:id="rId5"/>
    <p:sldId id="279" r:id="rId6"/>
    <p:sldId id="269" r:id="rId7"/>
    <p:sldId id="271" r:id="rId8"/>
    <p:sldId id="257" r:id="rId9"/>
    <p:sldId id="272" r:id="rId10"/>
    <p:sldId id="273" r:id="rId11"/>
    <p:sldId id="280" r:id="rId12"/>
    <p:sldId id="281" r:id="rId13"/>
    <p:sldId id="283" r:id="rId14"/>
    <p:sldId id="284" r:id="rId15"/>
    <p:sldId id="285"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10" autoAdjust="0"/>
  </p:normalViewPr>
  <p:slideViewPr>
    <p:cSldViewPr>
      <p:cViewPr>
        <p:scale>
          <a:sx n="90" d="100"/>
          <a:sy n="90" d="100"/>
        </p:scale>
        <p:origin x="-504" y="8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046"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SA-SERVER\Data\FILES\CSA\DAN\HURF\hurf%20workboo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A-SERVER\Data\FILES\CSA\DAN\HURF\hurf%20workbook.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SA-SERVER\Data\FILES\CSA\DAN\HURF\hurf%20workbook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SA-SERVER\Data\FILES\CSA\DAN\HURF\hurf%20workbook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SA-SERVER\Data\FILES\CSA\DAN\Projects\2014%20Interim\Transportaiton%20Sta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SA-SERVER\Data\FILES\CSA\DAN\Projects\2014%20Interim\Transportation\Transportaiton%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600" b="1" i="0" baseline="0" dirty="0" smtClean="0">
                <a:effectLst/>
              </a:rPr>
              <a:t>Average Annual Monthly Bituminous Material Cost</a:t>
            </a:r>
            <a:endParaRPr lang="en-US" sz="1400" dirty="0">
              <a:effectLst/>
            </a:endParaRPr>
          </a:p>
        </c:rich>
      </c:tx>
      <c:layout>
        <c:manualLayout>
          <c:xMode val="edge"/>
          <c:yMode val="edge"/>
          <c:x val="0.22496062992125984"/>
          <c:y val="1.6836195965366927E-2"/>
        </c:manualLayout>
      </c:layout>
      <c:overlay val="0"/>
    </c:title>
    <c:autoTitleDeleted val="0"/>
    <c:plotArea>
      <c:layout/>
      <c:stockChart>
        <c:ser>
          <c:idx val="2"/>
          <c:order val="0"/>
          <c:tx>
            <c:v>Average Monthly Cost</c:v>
          </c:tx>
          <c:spPr>
            <a:ln w="28575">
              <a:noFill/>
            </a:ln>
          </c:spPr>
          <c:dLbls>
            <c:delete val="1"/>
          </c:dLbls>
          <c:trendline>
            <c:trendlineType val="exp"/>
            <c:forward val="2"/>
            <c:dispRSqr val="0"/>
            <c:dispEq val="0"/>
          </c:trendline>
          <c:cat>
            <c:strRef>
              <c:f>'Bituminous Mat.'!$I$5:$I$30</c:f>
              <c:strCache>
                <c:ptCount val="26"/>
                <c:pt idx="0">
                  <c:v>FY1989</c:v>
                </c:pt>
                <c:pt idx="1">
                  <c:v>FY1990</c:v>
                </c:pt>
                <c:pt idx="2">
                  <c:v>FY1991</c:v>
                </c:pt>
                <c:pt idx="3">
                  <c:v>FY1992</c:v>
                </c:pt>
                <c:pt idx="4">
                  <c:v>FY1993</c:v>
                </c:pt>
                <c:pt idx="5">
                  <c:v>FY1994</c:v>
                </c:pt>
                <c:pt idx="6">
                  <c:v>FY1995</c:v>
                </c:pt>
                <c:pt idx="7">
                  <c:v>FY1996</c:v>
                </c:pt>
                <c:pt idx="8">
                  <c:v>FY1997</c:v>
                </c:pt>
                <c:pt idx="9">
                  <c:v>FY1998</c:v>
                </c:pt>
                <c:pt idx="10">
                  <c:v>FY1999</c:v>
                </c:pt>
                <c:pt idx="11">
                  <c:v>FY2000</c:v>
                </c:pt>
                <c:pt idx="12">
                  <c:v>FY2001</c:v>
                </c:pt>
                <c:pt idx="13">
                  <c:v>FY2002</c:v>
                </c:pt>
                <c:pt idx="14">
                  <c:v>FY2003</c:v>
                </c:pt>
                <c:pt idx="15">
                  <c:v>FY2004</c:v>
                </c:pt>
                <c:pt idx="16">
                  <c:v>FY2005</c:v>
                </c:pt>
                <c:pt idx="17">
                  <c:v>FY2006</c:v>
                </c:pt>
                <c:pt idx="18">
                  <c:v>FY2007</c:v>
                </c:pt>
                <c:pt idx="19">
                  <c:v>FY2008</c:v>
                </c:pt>
                <c:pt idx="20">
                  <c:v>FY2009</c:v>
                </c:pt>
                <c:pt idx="21">
                  <c:v>FY2010</c:v>
                </c:pt>
                <c:pt idx="22">
                  <c:v>FY2011</c:v>
                </c:pt>
                <c:pt idx="23">
                  <c:v>FY2012</c:v>
                </c:pt>
                <c:pt idx="24">
                  <c:v>FY2013</c:v>
                </c:pt>
                <c:pt idx="25">
                  <c:v>FY2014</c:v>
                </c:pt>
              </c:strCache>
            </c:strRef>
          </c:cat>
          <c:val>
            <c:numRef>
              <c:f>'Bituminous Mat.'!$L$5:$L$30</c:f>
              <c:numCache>
                <c:formatCode>_("$"* #,##0.00_);_("$"* \(#,##0.00\);_("$"* "-"??_);_(@_)</c:formatCode>
                <c:ptCount val="26"/>
                <c:pt idx="0">
                  <c:v>107.33333333333333</c:v>
                </c:pt>
                <c:pt idx="1">
                  <c:v>112.41666666666667</c:v>
                </c:pt>
                <c:pt idx="2">
                  <c:v>140.83333333333334</c:v>
                </c:pt>
                <c:pt idx="3">
                  <c:v>103.33333333333333</c:v>
                </c:pt>
                <c:pt idx="4">
                  <c:v>98.666666666666671</c:v>
                </c:pt>
                <c:pt idx="5">
                  <c:v>99.416666666666671</c:v>
                </c:pt>
                <c:pt idx="6">
                  <c:v>99.416666666666671</c:v>
                </c:pt>
                <c:pt idx="7">
                  <c:v>106.91666666666667</c:v>
                </c:pt>
                <c:pt idx="8">
                  <c:v>113.41666666666667</c:v>
                </c:pt>
                <c:pt idx="9">
                  <c:v>107.58333333333333</c:v>
                </c:pt>
                <c:pt idx="10">
                  <c:v>102.66666666666667</c:v>
                </c:pt>
                <c:pt idx="11">
                  <c:v>134.58333333333334</c:v>
                </c:pt>
                <c:pt idx="12">
                  <c:v>169.91666666666666</c:v>
                </c:pt>
                <c:pt idx="13">
                  <c:v>146.33333333333334</c:v>
                </c:pt>
                <c:pt idx="14">
                  <c:v>165.41666666666666</c:v>
                </c:pt>
                <c:pt idx="15">
                  <c:v>163.58333333333334</c:v>
                </c:pt>
                <c:pt idx="16">
                  <c:v>185</c:v>
                </c:pt>
                <c:pt idx="17">
                  <c:v>260.5</c:v>
                </c:pt>
                <c:pt idx="18">
                  <c:v>344.83333333333331</c:v>
                </c:pt>
                <c:pt idx="19">
                  <c:v>368.25</c:v>
                </c:pt>
                <c:pt idx="20">
                  <c:v>563.66666666666663</c:v>
                </c:pt>
                <c:pt idx="21">
                  <c:v>439.91666666666669</c:v>
                </c:pt>
                <c:pt idx="22">
                  <c:v>497</c:v>
                </c:pt>
                <c:pt idx="23">
                  <c:v>561.58333333333337</c:v>
                </c:pt>
                <c:pt idx="24">
                  <c:v>560.33333333333337</c:v>
                </c:pt>
                <c:pt idx="25">
                  <c:v>526.75</c:v>
                </c:pt>
              </c:numCache>
            </c:numRef>
          </c:val>
          <c:smooth val="0"/>
        </c:ser>
        <c:ser>
          <c:idx val="0"/>
          <c:order val="1"/>
          <c:tx>
            <c:strRef>
              <c:f>'Bituminous Mat.'!$J$3</c:f>
              <c:strCache>
                <c:ptCount val="1"/>
                <c:pt idx="0">
                  <c:v>Fiscal Year High</c:v>
                </c:pt>
              </c:strCache>
            </c:strRef>
          </c:tx>
          <c:spPr>
            <a:ln w="28575">
              <a:noFill/>
            </a:ln>
          </c:spPr>
          <c:marker>
            <c:symbol val="none"/>
          </c:marker>
          <c:dLbls>
            <c:delete val="1"/>
          </c:dLbls>
          <c:cat>
            <c:strRef>
              <c:f>'Bituminous Mat.'!$I$5:$I$30</c:f>
              <c:strCache>
                <c:ptCount val="26"/>
                <c:pt idx="0">
                  <c:v>FY1989</c:v>
                </c:pt>
                <c:pt idx="1">
                  <c:v>FY1990</c:v>
                </c:pt>
                <c:pt idx="2">
                  <c:v>FY1991</c:v>
                </c:pt>
                <c:pt idx="3">
                  <c:v>FY1992</c:v>
                </c:pt>
                <c:pt idx="4">
                  <c:v>FY1993</c:v>
                </c:pt>
                <c:pt idx="5">
                  <c:v>FY1994</c:v>
                </c:pt>
                <c:pt idx="6">
                  <c:v>FY1995</c:v>
                </c:pt>
                <c:pt idx="7">
                  <c:v>FY1996</c:v>
                </c:pt>
                <c:pt idx="8">
                  <c:v>FY1997</c:v>
                </c:pt>
                <c:pt idx="9">
                  <c:v>FY1998</c:v>
                </c:pt>
                <c:pt idx="10">
                  <c:v>FY1999</c:v>
                </c:pt>
                <c:pt idx="11">
                  <c:v>FY2000</c:v>
                </c:pt>
                <c:pt idx="12">
                  <c:v>FY2001</c:v>
                </c:pt>
                <c:pt idx="13">
                  <c:v>FY2002</c:v>
                </c:pt>
                <c:pt idx="14">
                  <c:v>FY2003</c:v>
                </c:pt>
                <c:pt idx="15">
                  <c:v>FY2004</c:v>
                </c:pt>
                <c:pt idx="16">
                  <c:v>FY2005</c:v>
                </c:pt>
                <c:pt idx="17">
                  <c:v>FY2006</c:v>
                </c:pt>
                <c:pt idx="18">
                  <c:v>FY2007</c:v>
                </c:pt>
                <c:pt idx="19">
                  <c:v>FY2008</c:v>
                </c:pt>
                <c:pt idx="20">
                  <c:v>FY2009</c:v>
                </c:pt>
                <c:pt idx="21">
                  <c:v>FY2010</c:v>
                </c:pt>
                <c:pt idx="22">
                  <c:v>FY2011</c:v>
                </c:pt>
                <c:pt idx="23">
                  <c:v>FY2012</c:v>
                </c:pt>
                <c:pt idx="24">
                  <c:v>FY2013</c:v>
                </c:pt>
                <c:pt idx="25">
                  <c:v>FY2014</c:v>
                </c:pt>
              </c:strCache>
            </c:strRef>
          </c:cat>
          <c:val>
            <c:numRef>
              <c:f>'Bituminous Mat.'!$J$5:$J$30</c:f>
              <c:numCache>
                <c:formatCode>_("$"* #,##0.00_);_("$"* \(#,##0.00\);_("$"* "-"??_);_(@_)</c:formatCode>
                <c:ptCount val="26"/>
                <c:pt idx="0">
                  <c:v>113</c:v>
                </c:pt>
                <c:pt idx="1">
                  <c:v>115</c:v>
                </c:pt>
                <c:pt idx="2">
                  <c:v>161</c:v>
                </c:pt>
                <c:pt idx="3">
                  <c:v>125</c:v>
                </c:pt>
                <c:pt idx="4">
                  <c:v>105</c:v>
                </c:pt>
                <c:pt idx="5">
                  <c:v>106</c:v>
                </c:pt>
                <c:pt idx="6">
                  <c:v>101</c:v>
                </c:pt>
                <c:pt idx="7">
                  <c:v>110</c:v>
                </c:pt>
                <c:pt idx="8">
                  <c:v>117</c:v>
                </c:pt>
                <c:pt idx="9">
                  <c:v>112</c:v>
                </c:pt>
                <c:pt idx="10">
                  <c:v>105</c:v>
                </c:pt>
                <c:pt idx="11">
                  <c:v>165</c:v>
                </c:pt>
                <c:pt idx="12">
                  <c:v>178</c:v>
                </c:pt>
                <c:pt idx="13">
                  <c:v>158</c:v>
                </c:pt>
                <c:pt idx="14">
                  <c:v>177</c:v>
                </c:pt>
                <c:pt idx="15">
                  <c:v>170</c:v>
                </c:pt>
                <c:pt idx="16">
                  <c:v>194</c:v>
                </c:pt>
                <c:pt idx="17">
                  <c:v>326</c:v>
                </c:pt>
                <c:pt idx="18">
                  <c:v>386</c:v>
                </c:pt>
                <c:pt idx="19">
                  <c:v>492</c:v>
                </c:pt>
                <c:pt idx="20">
                  <c:v>771</c:v>
                </c:pt>
                <c:pt idx="21">
                  <c:v>501</c:v>
                </c:pt>
                <c:pt idx="22">
                  <c:v>530</c:v>
                </c:pt>
                <c:pt idx="23">
                  <c:v>606</c:v>
                </c:pt>
                <c:pt idx="24">
                  <c:v>602</c:v>
                </c:pt>
                <c:pt idx="25">
                  <c:v>533</c:v>
                </c:pt>
              </c:numCache>
            </c:numRef>
          </c:val>
          <c:smooth val="0"/>
        </c:ser>
        <c:ser>
          <c:idx val="1"/>
          <c:order val="2"/>
          <c:tx>
            <c:strRef>
              <c:f>'Bituminous Mat.'!$K$3</c:f>
              <c:strCache>
                <c:ptCount val="1"/>
                <c:pt idx="0">
                  <c:v>Fiscal Year Low</c:v>
                </c:pt>
              </c:strCache>
            </c:strRef>
          </c:tx>
          <c:spPr>
            <a:ln w="28575">
              <a:noFill/>
            </a:ln>
          </c:spPr>
          <c:marker>
            <c:symbol val="none"/>
          </c:marker>
          <c:dLbls>
            <c:delete val="1"/>
          </c:dLbls>
          <c:cat>
            <c:strRef>
              <c:f>'Bituminous Mat.'!$I$5:$I$30</c:f>
              <c:strCache>
                <c:ptCount val="26"/>
                <c:pt idx="0">
                  <c:v>FY1989</c:v>
                </c:pt>
                <c:pt idx="1">
                  <c:v>FY1990</c:v>
                </c:pt>
                <c:pt idx="2">
                  <c:v>FY1991</c:v>
                </c:pt>
                <c:pt idx="3">
                  <c:v>FY1992</c:v>
                </c:pt>
                <c:pt idx="4">
                  <c:v>FY1993</c:v>
                </c:pt>
                <c:pt idx="5">
                  <c:v>FY1994</c:v>
                </c:pt>
                <c:pt idx="6">
                  <c:v>FY1995</c:v>
                </c:pt>
                <c:pt idx="7">
                  <c:v>FY1996</c:v>
                </c:pt>
                <c:pt idx="8">
                  <c:v>FY1997</c:v>
                </c:pt>
                <c:pt idx="9">
                  <c:v>FY1998</c:v>
                </c:pt>
                <c:pt idx="10">
                  <c:v>FY1999</c:v>
                </c:pt>
                <c:pt idx="11">
                  <c:v>FY2000</c:v>
                </c:pt>
                <c:pt idx="12">
                  <c:v>FY2001</c:v>
                </c:pt>
                <c:pt idx="13">
                  <c:v>FY2002</c:v>
                </c:pt>
                <c:pt idx="14">
                  <c:v>FY2003</c:v>
                </c:pt>
                <c:pt idx="15">
                  <c:v>FY2004</c:v>
                </c:pt>
                <c:pt idx="16">
                  <c:v>FY2005</c:v>
                </c:pt>
                <c:pt idx="17">
                  <c:v>FY2006</c:v>
                </c:pt>
                <c:pt idx="18">
                  <c:v>FY2007</c:v>
                </c:pt>
                <c:pt idx="19">
                  <c:v>FY2008</c:v>
                </c:pt>
                <c:pt idx="20">
                  <c:v>FY2009</c:v>
                </c:pt>
                <c:pt idx="21">
                  <c:v>FY2010</c:v>
                </c:pt>
                <c:pt idx="22">
                  <c:v>FY2011</c:v>
                </c:pt>
                <c:pt idx="23">
                  <c:v>FY2012</c:v>
                </c:pt>
                <c:pt idx="24">
                  <c:v>FY2013</c:v>
                </c:pt>
                <c:pt idx="25">
                  <c:v>FY2014</c:v>
                </c:pt>
              </c:strCache>
            </c:strRef>
          </c:cat>
          <c:val>
            <c:numRef>
              <c:f>'Bituminous Mat.'!$K$5:$K$30</c:f>
              <c:numCache>
                <c:formatCode>_("$"* #,##0.00_);_("$"* \(#,##0.00\);_("$"* "-"??_);_(@_)</c:formatCode>
                <c:ptCount val="26"/>
                <c:pt idx="0">
                  <c:v>103</c:v>
                </c:pt>
                <c:pt idx="1">
                  <c:v>111</c:v>
                </c:pt>
                <c:pt idx="2">
                  <c:v>113</c:v>
                </c:pt>
                <c:pt idx="3">
                  <c:v>81</c:v>
                </c:pt>
                <c:pt idx="4">
                  <c:v>84</c:v>
                </c:pt>
                <c:pt idx="5">
                  <c:v>92</c:v>
                </c:pt>
                <c:pt idx="6">
                  <c:v>93</c:v>
                </c:pt>
                <c:pt idx="7">
                  <c:v>104</c:v>
                </c:pt>
                <c:pt idx="8">
                  <c:v>111</c:v>
                </c:pt>
                <c:pt idx="9">
                  <c:v>96</c:v>
                </c:pt>
                <c:pt idx="10">
                  <c:v>100</c:v>
                </c:pt>
                <c:pt idx="11">
                  <c:v>108</c:v>
                </c:pt>
                <c:pt idx="12">
                  <c:v>157</c:v>
                </c:pt>
                <c:pt idx="13">
                  <c:v>136</c:v>
                </c:pt>
                <c:pt idx="14">
                  <c:v>159</c:v>
                </c:pt>
                <c:pt idx="15">
                  <c:v>161</c:v>
                </c:pt>
                <c:pt idx="16">
                  <c:v>172</c:v>
                </c:pt>
                <c:pt idx="17">
                  <c:v>188</c:v>
                </c:pt>
                <c:pt idx="18">
                  <c:v>319</c:v>
                </c:pt>
                <c:pt idx="19">
                  <c:v>321</c:v>
                </c:pt>
                <c:pt idx="20">
                  <c:v>398</c:v>
                </c:pt>
                <c:pt idx="21">
                  <c:v>407</c:v>
                </c:pt>
                <c:pt idx="22">
                  <c:v>480</c:v>
                </c:pt>
                <c:pt idx="23">
                  <c:v>537</c:v>
                </c:pt>
                <c:pt idx="24">
                  <c:v>525</c:v>
                </c:pt>
                <c:pt idx="25">
                  <c:v>521</c:v>
                </c:pt>
              </c:numCache>
            </c:numRef>
          </c:val>
          <c:smooth val="0"/>
        </c:ser>
        <c:dLbls>
          <c:showLegendKey val="0"/>
          <c:showVal val="1"/>
          <c:showCatName val="0"/>
          <c:showSerName val="0"/>
          <c:showPercent val="0"/>
          <c:showBubbleSize val="0"/>
        </c:dLbls>
        <c:hiLowLines>
          <c:spPr>
            <a:ln w="31750">
              <a:solidFill>
                <a:schemeClr val="tx2">
                  <a:lumMod val="60000"/>
                  <a:lumOff val="40000"/>
                </a:schemeClr>
              </a:solidFill>
            </a:ln>
          </c:spPr>
        </c:hiLowLines>
        <c:axId val="144720640"/>
        <c:axId val="144722176"/>
      </c:stockChart>
      <c:catAx>
        <c:axId val="144720640"/>
        <c:scaling>
          <c:orientation val="minMax"/>
        </c:scaling>
        <c:delete val="0"/>
        <c:axPos val="b"/>
        <c:majorTickMark val="out"/>
        <c:minorTickMark val="none"/>
        <c:tickLblPos val="nextTo"/>
        <c:txPr>
          <a:bodyPr rot="-1380000" vert="horz"/>
          <a:lstStyle/>
          <a:p>
            <a:pPr>
              <a:defRPr/>
            </a:pPr>
            <a:endParaRPr lang="en-US"/>
          </a:p>
        </c:txPr>
        <c:crossAx val="144722176"/>
        <c:crosses val="autoZero"/>
        <c:auto val="1"/>
        <c:lblAlgn val="ctr"/>
        <c:lblOffset val="100"/>
        <c:noMultiLvlLbl val="0"/>
      </c:catAx>
      <c:valAx>
        <c:axId val="144722176"/>
        <c:scaling>
          <c:orientation val="minMax"/>
        </c:scaling>
        <c:delete val="0"/>
        <c:axPos val="l"/>
        <c:majorGridlines/>
        <c:title>
          <c:tx>
            <c:rich>
              <a:bodyPr rot="-5400000" vert="horz"/>
              <a:lstStyle/>
              <a:p>
                <a:pPr>
                  <a:defRPr sz="1000" b="1"/>
                </a:pPr>
                <a:r>
                  <a:rPr lang="en-US" sz="1000" b="1" i="0" kern="1200" baseline="0" dirty="0" smtClean="0">
                    <a:solidFill>
                      <a:srgbClr val="000000"/>
                    </a:solidFill>
                    <a:effectLst/>
                  </a:rPr>
                  <a:t>Price per Ton</a:t>
                </a:r>
                <a:endParaRPr lang="en-US" sz="1000" b="1" dirty="0">
                  <a:effectLst/>
                </a:endParaRPr>
              </a:p>
            </c:rich>
          </c:tx>
          <c:layout>
            <c:manualLayout>
              <c:xMode val="edge"/>
              <c:yMode val="edge"/>
              <c:x val="1.2578616352201259E-2"/>
              <c:y val="0.34458125265275036"/>
            </c:manualLayout>
          </c:layout>
          <c:overlay val="0"/>
        </c:title>
        <c:numFmt formatCode="_(&quot;$&quot;* #,##0_);_(&quot;$&quot;* \(#,##0\);_(&quot;$&quot;* &quot;-&quot;_);_(@_)" sourceLinked="0"/>
        <c:majorTickMark val="out"/>
        <c:minorTickMark val="none"/>
        <c:tickLblPos val="nextTo"/>
        <c:crossAx val="144720640"/>
        <c:crosses val="autoZero"/>
        <c:crossBetween val="between"/>
      </c:valAx>
    </c:plotArea>
    <c:legend>
      <c:legendPos val="b"/>
      <c:legendEntry>
        <c:idx val="1"/>
        <c:delete val="1"/>
      </c:legendEntry>
      <c:legendEntry>
        <c:idx val="2"/>
        <c:delete val="1"/>
      </c:legendEntry>
      <c:legendEntry>
        <c:idx val="3"/>
        <c:delete val="1"/>
      </c:legendEntry>
      <c:layout>
        <c:manualLayout>
          <c:xMode val="edge"/>
          <c:yMode val="edge"/>
          <c:x val="2.165750507601644E-2"/>
          <c:y val="0.92967176267238594"/>
          <c:w val="0.94689595404348048"/>
          <c:h val="4.7879976040458128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kern="1200" baseline="0" dirty="0" smtClean="0">
                <a:solidFill>
                  <a:srgbClr val="000000"/>
                </a:solidFill>
                <a:effectLst/>
              </a:rPr>
              <a:t>Bituminous Material Purchasing Power of Gas Tax &amp; Total </a:t>
            </a:r>
            <a:r>
              <a:rPr lang="en-US" sz="1600" b="1" i="0" kern="1200" baseline="0" dirty="0" err="1" smtClean="0">
                <a:solidFill>
                  <a:srgbClr val="000000"/>
                </a:solidFill>
                <a:effectLst/>
              </a:rPr>
              <a:t>HURF</a:t>
            </a:r>
            <a:endParaRPr lang="en-US" sz="1600" dirty="0">
              <a:effectLst/>
            </a:endParaRPr>
          </a:p>
        </c:rich>
      </c:tx>
      <c:layout>
        <c:manualLayout>
          <c:xMode val="edge"/>
          <c:yMode val="edge"/>
          <c:x val="0.13128138463824096"/>
          <c:y val="1.6118633139909737E-2"/>
        </c:manualLayout>
      </c:layout>
      <c:overlay val="0"/>
    </c:title>
    <c:autoTitleDeleted val="0"/>
    <c:plotArea>
      <c:layout/>
      <c:lineChart>
        <c:grouping val="standard"/>
        <c:varyColors val="0"/>
        <c:ser>
          <c:idx val="0"/>
          <c:order val="0"/>
          <c:tx>
            <c:strRef>
              <c:f>'Purchasing Power Data'!$F$15</c:f>
              <c:strCache>
                <c:ptCount val="1"/>
                <c:pt idx="0">
                  <c:v>Gas Tax in tons of Bituminous Mat.</c:v>
                </c:pt>
              </c:strCache>
            </c:strRef>
          </c:tx>
          <c:trendline>
            <c:trendlineType val="exp"/>
            <c:forward val="2"/>
            <c:dispRSqr val="0"/>
            <c:dispEq val="0"/>
          </c:trendline>
          <c:cat>
            <c:strRef>
              <c:f>'Purchasing Power Data'!$A$17:$A$42</c:f>
              <c:strCache>
                <c:ptCount val="26"/>
                <c:pt idx="0">
                  <c:v>FY1989</c:v>
                </c:pt>
                <c:pt idx="1">
                  <c:v>FY1990</c:v>
                </c:pt>
                <c:pt idx="2">
                  <c:v>FY1991</c:v>
                </c:pt>
                <c:pt idx="3">
                  <c:v>FY1992</c:v>
                </c:pt>
                <c:pt idx="4">
                  <c:v>FY1993</c:v>
                </c:pt>
                <c:pt idx="5">
                  <c:v>FY1994</c:v>
                </c:pt>
                <c:pt idx="6">
                  <c:v>FY1995</c:v>
                </c:pt>
                <c:pt idx="7">
                  <c:v>FY1996</c:v>
                </c:pt>
                <c:pt idx="8">
                  <c:v>FY1997</c:v>
                </c:pt>
                <c:pt idx="9">
                  <c:v>FY1998</c:v>
                </c:pt>
                <c:pt idx="10">
                  <c:v>FY1999</c:v>
                </c:pt>
                <c:pt idx="11">
                  <c:v>FY2000</c:v>
                </c:pt>
                <c:pt idx="12">
                  <c:v>FY2001</c:v>
                </c:pt>
                <c:pt idx="13">
                  <c:v>FY2002</c:v>
                </c:pt>
                <c:pt idx="14">
                  <c:v>FY2003</c:v>
                </c:pt>
                <c:pt idx="15">
                  <c:v>FY2004</c:v>
                </c:pt>
                <c:pt idx="16">
                  <c:v>FY2005</c:v>
                </c:pt>
                <c:pt idx="17">
                  <c:v>FY2006</c:v>
                </c:pt>
                <c:pt idx="18">
                  <c:v>FY2007</c:v>
                </c:pt>
                <c:pt idx="19">
                  <c:v>FY2008</c:v>
                </c:pt>
                <c:pt idx="20">
                  <c:v>FY2009</c:v>
                </c:pt>
                <c:pt idx="21">
                  <c:v>FY2010</c:v>
                </c:pt>
                <c:pt idx="22">
                  <c:v>FY2011</c:v>
                </c:pt>
                <c:pt idx="23">
                  <c:v>FY2012</c:v>
                </c:pt>
                <c:pt idx="24">
                  <c:v>FY2013</c:v>
                </c:pt>
                <c:pt idx="25">
                  <c:v>FY2014</c:v>
                </c:pt>
              </c:strCache>
            </c:strRef>
          </c:cat>
          <c:val>
            <c:numRef>
              <c:f>'Purchasing Power Data'!$F$17:$F$42</c:f>
              <c:numCache>
                <c:formatCode>_(* #,##0_);_(* \(#,##0\);_(* "-"??_);_(@_)</c:formatCode>
                <c:ptCount val="26"/>
                <c:pt idx="0">
                  <c:v>2665537.2670807457</c:v>
                </c:pt>
                <c:pt idx="1">
                  <c:v>2546241.6604892514</c:v>
                </c:pt>
                <c:pt idx="2">
                  <c:v>2107569.2307692305</c:v>
                </c:pt>
                <c:pt idx="3">
                  <c:v>2979474.1935483874</c:v>
                </c:pt>
                <c:pt idx="4">
                  <c:v>3194868.2432432431</c:v>
                </c:pt>
                <c:pt idx="5">
                  <c:v>3366065.3813914498</c:v>
                </c:pt>
                <c:pt idx="6">
                  <c:v>3443074.6018440905</c:v>
                </c:pt>
                <c:pt idx="7">
                  <c:v>3357390.4910366326</c:v>
                </c:pt>
                <c:pt idx="8">
                  <c:v>3208990.4481998528</c:v>
                </c:pt>
                <c:pt idx="9">
                  <c:v>3405518.202943455</c:v>
                </c:pt>
                <c:pt idx="10">
                  <c:v>3871392.8571428568</c:v>
                </c:pt>
                <c:pt idx="11">
                  <c:v>3040027.244582043</c:v>
                </c:pt>
                <c:pt idx="12">
                  <c:v>2462383.5213339874</c:v>
                </c:pt>
                <c:pt idx="13">
                  <c:v>2971421.4123006831</c:v>
                </c:pt>
                <c:pt idx="14">
                  <c:v>2701608.0604534005</c:v>
                </c:pt>
                <c:pt idx="15">
                  <c:v>2833607.7432501274</c:v>
                </c:pt>
                <c:pt idx="16">
                  <c:v>2601535.1351351351</c:v>
                </c:pt>
                <c:pt idx="17">
                  <c:v>1877470.2495201535</c:v>
                </c:pt>
                <c:pt idx="18">
                  <c:v>1443311.7448042533</c:v>
                </c:pt>
                <c:pt idx="19">
                  <c:v>1337504.4127630685</c:v>
                </c:pt>
                <c:pt idx="20">
                  <c:v>810429.33175635722</c:v>
                </c:pt>
                <c:pt idx="21">
                  <c:v>1035277.8935404433</c:v>
                </c:pt>
                <c:pt idx="22">
                  <c:v>918106.63983903418</c:v>
                </c:pt>
                <c:pt idx="23">
                  <c:v>809799.67354206846</c:v>
                </c:pt>
                <c:pt idx="24">
                  <c:v>809966.09161213553</c:v>
                </c:pt>
                <c:pt idx="25">
                  <c:v>868372.09302325582</c:v>
                </c:pt>
              </c:numCache>
            </c:numRef>
          </c:val>
          <c:smooth val="0"/>
        </c:ser>
        <c:ser>
          <c:idx val="1"/>
          <c:order val="1"/>
          <c:tx>
            <c:strRef>
              <c:f>'Purchasing Power Data'!$H$15</c:f>
              <c:strCache>
                <c:ptCount val="1"/>
                <c:pt idx="0">
                  <c:v>HURF in tons of Bituminous Mat.</c:v>
                </c:pt>
              </c:strCache>
            </c:strRef>
          </c:tx>
          <c:cat>
            <c:strRef>
              <c:f>'Purchasing Power Data'!$A$17:$A$42</c:f>
              <c:strCache>
                <c:ptCount val="26"/>
                <c:pt idx="0">
                  <c:v>FY1989</c:v>
                </c:pt>
                <c:pt idx="1">
                  <c:v>FY1990</c:v>
                </c:pt>
                <c:pt idx="2">
                  <c:v>FY1991</c:v>
                </c:pt>
                <c:pt idx="3">
                  <c:v>FY1992</c:v>
                </c:pt>
                <c:pt idx="4">
                  <c:v>FY1993</c:v>
                </c:pt>
                <c:pt idx="5">
                  <c:v>FY1994</c:v>
                </c:pt>
                <c:pt idx="6">
                  <c:v>FY1995</c:v>
                </c:pt>
                <c:pt idx="7">
                  <c:v>FY1996</c:v>
                </c:pt>
                <c:pt idx="8">
                  <c:v>FY1997</c:v>
                </c:pt>
                <c:pt idx="9">
                  <c:v>FY1998</c:v>
                </c:pt>
                <c:pt idx="10">
                  <c:v>FY1999</c:v>
                </c:pt>
                <c:pt idx="11">
                  <c:v>FY2000</c:v>
                </c:pt>
                <c:pt idx="12">
                  <c:v>FY2001</c:v>
                </c:pt>
                <c:pt idx="13">
                  <c:v>FY2002</c:v>
                </c:pt>
                <c:pt idx="14">
                  <c:v>FY2003</c:v>
                </c:pt>
                <c:pt idx="15">
                  <c:v>FY2004</c:v>
                </c:pt>
                <c:pt idx="16">
                  <c:v>FY2005</c:v>
                </c:pt>
                <c:pt idx="17">
                  <c:v>FY2006</c:v>
                </c:pt>
                <c:pt idx="18">
                  <c:v>FY2007</c:v>
                </c:pt>
                <c:pt idx="19">
                  <c:v>FY2008</c:v>
                </c:pt>
                <c:pt idx="20">
                  <c:v>FY2009</c:v>
                </c:pt>
                <c:pt idx="21">
                  <c:v>FY2010</c:v>
                </c:pt>
                <c:pt idx="22">
                  <c:v>FY2011</c:v>
                </c:pt>
                <c:pt idx="23">
                  <c:v>FY2012</c:v>
                </c:pt>
                <c:pt idx="24">
                  <c:v>FY2013</c:v>
                </c:pt>
                <c:pt idx="25">
                  <c:v>FY2014</c:v>
                </c:pt>
              </c:strCache>
            </c:strRef>
          </c:cat>
          <c:val>
            <c:numRef>
              <c:f>'Purchasing Power Data'!$H$17:$H$42</c:f>
              <c:numCache>
                <c:formatCode>_(* #,##0_);_(* \(#,##0\);_(* "-"??_);_(@_)</c:formatCode>
                <c:ptCount val="26"/>
                <c:pt idx="0">
                  <c:v>5827378.8819875782</c:v>
                </c:pt>
                <c:pt idx="1">
                  <c:v>5771911.0452186801</c:v>
                </c:pt>
                <c:pt idx="2">
                  <c:v>4709034.3195266267</c:v>
                </c:pt>
                <c:pt idx="3">
                  <c:v>6534145.1612903224</c:v>
                </c:pt>
                <c:pt idx="4">
                  <c:v>7271381.7567567565</c:v>
                </c:pt>
                <c:pt idx="5">
                  <c:v>7806165.9681475265</c:v>
                </c:pt>
                <c:pt idx="6">
                  <c:v>8048459.3461860847</c:v>
                </c:pt>
                <c:pt idx="7">
                  <c:v>8039663.2891660165</c:v>
                </c:pt>
                <c:pt idx="8">
                  <c:v>7908555.4739162382</c:v>
                </c:pt>
                <c:pt idx="9">
                  <c:v>8249298.2184353219</c:v>
                </c:pt>
                <c:pt idx="10">
                  <c:v>9572512.9870129861</c:v>
                </c:pt>
                <c:pt idx="11">
                  <c:v>7575975.2321981415</c:v>
                </c:pt>
                <c:pt idx="12">
                  <c:v>6067480.1373222172</c:v>
                </c:pt>
                <c:pt idx="13">
                  <c:v>7355781.3211845094</c:v>
                </c:pt>
                <c:pt idx="14">
                  <c:v>6717914.3576826202</c:v>
                </c:pt>
                <c:pt idx="15">
                  <c:v>7210759.0422822209</c:v>
                </c:pt>
                <c:pt idx="16">
                  <c:v>6732718.9189189188</c:v>
                </c:pt>
                <c:pt idx="17">
                  <c:v>5111804.2226487529</c:v>
                </c:pt>
                <c:pt idx="18">
                  <c:v>4009107.7815369745</c:v>
                </c:pt>
                <c:pt idx="19">
                  <c:v>3650987.1011541071</c:v>
                </c:pt>
                <c:pt idx="20">
                  <c:v>2215108.8113542283</c:v>
                </c:pt>
                <c:pt idx="21">
                  <c:v>2715096.0409168401</c:v>
                </c:pt>
                <c:pt idx="22">
                  <c:v>2424696.1770623741</c:v>
                </c:pt>
                <c:pt idx="23">
                  <c:v>2155667.6064698026</c:v>
                </c:pt>
                <c:pt idx="24">
                  <c:v>2159471.743010113</c:v>
                </c:pt>
                <c:pt idx="25">
                  <c:v>2356586.6160417655</c:v>
                </c:pt>
              </c:numCache>
            </c:numRef>
          </c:val>
          <c:smooth val="0"/>
        </c:ser>
        <c:dLbls>
          <c:showLegendKey val="0"/>
          <c:showVal val="0"/>
          <c:showCatName val="0"/>
          <c:showSerName val="0"/>
          <c:showPercent val="0"/>
          <c:showBubbleSize val="0"/>
        </c:dLbls>
        <c:marker val="1"/>
        <c:smooth val="0"/>
        <c:axId val="149260928"/>
        <c:axId val="160105216"/>
      </c:lineChart>
      <c:catAx>
        <c:axId val="149260928"/>
        <c:scaling>
          <c:orientation val="minMax"/>
        </c:scaling>
        <c:delete val="0"/>
        <c:axPos val="b"/>
        <c:majorTickMark val="out"/>
        <c:minorTickMark val="none"/>
        <c:tickLblPos val="nextTo"/>
        <c:txPr>
          <a:bodyPr rot="-1320000"/>
          <a:lstStyle/>
          <a:p>
            <a:pPr>
              <a:defRPr/>
            </a:pPr>
            <a:endParaRPr lang="en-US"/>
          </a:p>
        </c:txPr>
        <c:crossAx val="160105216"/>
        <c:crosses val="autoZero"/>
        <c:auto val="1"/>
        <c:lblAlgn val="ctr"/>
        <c:lblOffset val="100"/>
        <c:noMultiLvlLbl val="0"/>
      </c:catAx>
      <c:valAx>
        <c:axId val="160105216"/>
        <c:scaling>
          <c:orientation val="minMax"/>
        </c:scaling>
        <c:delete val="0"/>
        <c:axPos val="l"/>
        <c:majorGridlines/>
        <c:title>
          <c:tx>
            <c:rich>
              <a:bodyPr rot="-5400000" vert="horz"/>
              <a:lstStyle/>
              <a:p>
                <a:pPr>
                  <a:defRPr/>
                </a:pPr>
                <a:r>
                  <a:rPr lang="en-US" sz="1000" b="1" i="0" kern="1200" baseline="0" dirty="0" smtClean="0">
                    <a:solidFill>
                      <a:srgbClr val="000000"/>
                    </a:solidFill>
                    <a:effectLst/>
                  </a:rPr>
                  <a:t>Tons of Bituminous Material </a:t>
                </a:r>
                <a:r>
                  <a:rPr lang="en-US" sz="1000" b="0" i="0" kern="1200" baseline="0" dirty="0" smtClean="0">
                    <a:solidFill>
                      <a:srgbClr val="000000"/>
                    </a:solidFill>
                    <a:effectLst/>
                  </a:rPr>
                  <a:t>(in millions)</a:t>
                </a:r>
                <a:endParaRPr lang="en-US" dirty="0">
                  <a:effectLst/>
                </a:endParaRPr>
              </a:p>
            </c:rich>
          </c:tx>
          <c:layout/>
          <c:overlay val="0"/>
        </c:title>
        <c:numFmt formatCode="_(* #,##0_);_(* \(#,##0\);_(* &quot;-&quot;??_);_(@_)" sourceLinked="1"/>
        <c:majorTickMark val="out"/>
        <c:minorTickMark val="none"/>
        <c:tickLblPos val="nextTo"/>
        <c:crossAx val="149260928"/>
        <c:crosses val="autoZero"/>
        <c:crossBetween val="between"/>
        <c:dispUnits>
          <c:builtInUnit val="millions"/>
        </c:dispUnits>
      </c:valAx>
    </c:plotArea>
    <c:legend>
      <c:legendPos val="b"/>
      <c:legendEntry>
        <c:idx val="2"/>
        <c:delete val="1"/>
      </c:legendEntry>
      <c:layout>
        <c:manualLayout>
          <c:xMode val="edge"/>
          <c:yMode val="edge"/>
          <c:x val="3.7436983112959947E-2"/>
          <c:y val="0.90143540447192649"/>
          <c:w val="0.9408490566037736"/>
          <c:h val="8.2445962388163749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Projected Vehicle Miles Traveled Compared to Gallons</a:t>
            </a:r>
            <a:r>
              <a:rPr lang="en-US" sz="1600" baseline="0"/>
              <a:t> of Motor Gasoline Consumed^</a:t>
            </a:r>
            <a:endParaRPr lang="en-US" sz="1600"/>
          </a:p>
        </c:rich>
      </c:tx>
      <c:layout/>
      <c:overlay val="0"/>
    </c:title>
    <c:autoTitleDeleted val="0"/>
    <c:plotArea>
      <c:layout>
        <c:manualLayout>
          <c:layoutTarget val="inner"/>
          <c:xMode val="edge"/>
          <c:yMode val="edge"/>
          <c:x val="8.4196665630822287E-2"/>
          <c:y val="0.1295320954859856"/>
          <c:w val="0.83906162224345371"/>
          <c:h val="0.61683106577949642"/>
        </c:manualLayout>
      </c:layout>
      <c:lineChart>
        <c:grouping val="standard"/>
        <c:varyColors val="0"/>
        <c:ser>
          <c:idx val="0"/>
          <c:order val="0"/>
          <c:tx>
            <c:v>AEO 2013 Light-Duty Vehicles annual miles traveled (billions)</c:v>
          </c:tx>
          <c:spPr>
            <a:ln cmpd="sng">
              <a:solidFill>
                <a:schemeClr val="accent1"/>
              </a:solidFill>
              <a:prstDash val="dash"/>
            </a:ln>
          </c:spPr>
          <c:marker>
            <c:symbol val="none"/>
          </c:marker>
          <c:cat>
            <c:numRef>
              <c:f>Miles_Trav_v_Gal_Data!$B$39:$AE$39</c:f>
              <c:numCache>
                <c:formatCode>General</c:formatCod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numCache>
            </c:numRef>
          </c:cat>
          <c:val>
            <c:numRef>
              <c:f>'Sheet15 (2)'!$C$4:$AF$4</c:f>
              <c:numCache>
                <c:formatCode>General</c:formatCode>
                <c:ptCount val="30"/>
                <c:pt idx="0">
                  <c:v>2629.399414</c:v>
                </c:pt>
                <c:pt idx="1">
                  <c:v>2658.2404790000001</c:v>
                </c:pt>
                <c:pt idx="2">
                  <c:v>2639.006836</c:v>
                </c:pt>
                <c:pt idx="3">
                  <c:v>2642.4887699999999</c:v>
                </c:pt>
                <c:pt idx="4">
                  <c:v>2675.3403320000002</c:v>
                </c:pt>
                <c:pt idx="5">
                  <c:v>2713.5439449999999</c:v>
                </c:pt>
                <c:pt idx="6">
                  <c:v>2753.0205080000001</c:v>
                </c:pt>
                <c:pt idx="7">
                  <c:v>2791.3168949999999</c:v>
                </c:pt>
                <c:pt idx="8">
                  <c:v>2830.5129390000002</c:v>
                </c:pt>
                <c:pt idx="9">
                  <c:v>2870.2790530000002</c:v>
                </c:pt>
                <c:pt idx="10">
                  <c:v>2910.5966800000001</c:v>
                </c:pt>
                <c:pt idx="11">
                  <c:v>2952.3718260000001</c:v>
                </c:pt>
                <c:pt idx="12">
                  <c:v>2996.2966310000002</c:v>
                </c:pt>
                <c:pt idx="13">
                  <c:v>3041.6708979999999</c:v>
                </c:pt>
                <c:pt idx="14">
                  <c:v>3089.2778320000002</c:v>
                </c:pt>
                <c:pt idx="15">
                  <c:v>3136.328125</c:v>
                </c:pt>
                <c:pt idx="16">
                  <c:v>3183.977539</c:v>
                </c:pt>
                <c:pt idx="17">
                  <c:v>3231.4826659999999</c:v>
                </c:pt>
                <c:pt idx="18">
                  <c:v>3277.4265140000002</c:v>
                </c:pt>
                <c:pt idx="19">
                  <c:v>3323.0615229999999</c:v>
                </c:pt>
                <c:pt idx="20">
                  <c:v>3368.1545409999999</c:v>
                </c:pt>
                <c:pt idx="21">
                  <c:v>3411.9064939999998</c:v>
                </c:pt>
                <c:pt idx="22">
                  <c:v>3452.7216800000001</c:v>
                </c:pt>
                <c:pt idx="23">
                  <c:v>3492.890625</c:v>
                </c:pt>
                <c:pt idx="24">
                  <c:v>3531.7141109999998</c:v>
                </c:pt>
                <c:pt idx="25">
                  <c:v>3569.3046880000002</c:v>
                </c:pt>
                <c:pt idx="26">
                  <c:v>3606.6748050000001</c:v>
                </c:pt>
                <c:pt idx="27">
                  <c:v>3644.2150879999999</c:v>
                </c:pt>
                <c:pt idx="28">
                  <c:v>3681.5187989999999</c:v>
                </c:pt>
                <c:pt idx="29">
                  <c:v>3718.7785640000002</c:v>
                </c:pt>
              </c:numCache>
            </c:numRef>
          </c:val>
          <c:smooth val="0"/>
        </c:ser>
        <c:ser>
          <c:idx val="2"/>
          <c:order val="1"/>
          <c:tx>
            <c:v>AEO 2014 Light-Duty Vehicles annual miles traveled (billions)</c:v>
          </c:tx>
          <c:spPr>
            <a:ln>
              <a:solidFill>
                <a:schemeClr val="accent1"/>
              </a:solidFill>
            </a:ln>
          </c:spPr>
          <c:marker>
            <c:symbol val="none"/>
          </c:marker>
          <c:val>
            <c:numRef>
              <c:f>Miles_Trav_v_Gal_Data!$B$8:$AE$8</c:f>
              <c:numCache>
                <c:formatCode>0.00</c:formatCode>
                <c:ptCount val="30"/>
                <c:pt idx="0">
                  <c:v>2623.1274410000001</c:v>
                </c:pt>
                <c:pt idx="1">
                  <c:v>2662.2873540000001</c:v>
                </c:pt>
                <c:pt idx="2">
                  <c:v>2698.2817380000001</c:v>
                </c:pt>
                <c:pt idx="3">
                  <c:v>2704.304932</c:v>
                </c:pt>
                <c:pt idx="4">
                  <c:v>2717.0371089999999</c:v>
                </c:pt>
                <c:pt idx="5">
                  <c:v>2747.201904</c:v>
                </c:pt>
                <c:pt idx="6">
                  <c:v>2777.6791990000002</c:v>
                </c:pt>
                <c:pt idx="7">
                  <c:v>2801.2265619999998</c:v>
                </c:pt>
                <c:pt idx="8">
                  <c:v>2826.016357</c:v>
                </c:pt>
                <c:pt idx="9">
                  <c:v>2850.9252929999998</c:v>
                </c:pt>
                <c:pt idx="10">
                  <c:v>2876.1323240000002</c:v>
                </c:pt>
                <c:pt idx="11">
                  <c:v>2900.119385</c:v>
                </c:pt>
                <c:pt idx="12">
                  <c:v>2924.6911620000001</c:v>
                </c:pt>
                <c:pt idx="13">
                  <c:v>2950.2216800000001</c:v>
                </c:pt>
                <c:pt idx="14">
                  <c:v>2977.2258299999999</c:v>
                </c:pt>
                <c:pt idx="15">
                  <c:v>3006.6210940000001</c:v>
                </c:pt>
                <c:pt idx="16">
                  <c:v>3037.9628910000001</c:v>
                </c:pt>
                <c:pt idx="17">
                  <c:v>3071.500732</c:v>
                </c:pt>
                <c:pt idx="18">
                  <c:v>3104.8583979999999</c:v>
                </c:pt>
                <c:pt idx="19">
                  <c:v>3138.2302249999998</c:v>
                </c:pt>
                <c:pt idx="20">
                  <c:v>3172.9343260000001</c:v>
                </c:pt>
                <c:pt idx="21">
                  <c:v>3208.0478520000001</c:v>
                </c:pt>
                <c:pt idx="22">
                  <c:v>3242.3713379999999</c:v>
                </c:pt>
                <c:pt idx="23">
                  <c:v>3273.3486330000001</c:v>
                </c:pt>
                <c:pt idx="24">
                  <c:v>3302.7231449999999</c:v>
                </c:pt>
                <c:pt idx="25">
                  <c:v>3331.0263669999999</c:v>
                </c:pt>
                <c:pt idx="26">
                  <c:v>3358.6528320000002</c:v>
                </c:pt>
                <c:pt idx="27">
                  <c:v>3385.9360350000002</c:v>
                </c:pt>
                <c:pt idx="28">
                  <c:v>3411.4545899999998</c:v>
                </c:pt>
                <c:pt idx="29">
                  <c:v>3433.77124</c:v>
                </c:pt>
              </c:numCache>
            </c:numRef>
          </c:val>
          <c:smooth val="0"/>
        </c:ser>
        <c:dLbls>
          <c:showLegendKey val="0"/>
          <c:showVal val="0"/>
          <c:showCatName val="0"/>
          <c:showSerName val="0"/>
          <c:showPercent val="0"/>
          <c:showBubbleSize val="0"/>
        </c:dLbls>
        <c:marker val="1"/>
        <c:smooth val="0"/>
        <c:axId val="191884288"/>
        <c:axId val="268935936"/>
      </c:lineChart>
      <c:lineChart>
        <c:grouping val="standard"/>
        <c:varyColors val="0"/>
        <c:ser>
          <c:idx val="1"/>
          <c:order val="2"/>
          <c:tx>
            <c:v>AEO 2013 Motor Gasoline Consumption per day (millions of gallons) </c:v>
          </c:tx>
          <c:spPr>
            <a:ln>
              <a:prstDash val="dash"/>
            </a:ln>
          </c:spPr>
          <c:marker>
            <c:symbol val="none"/>
          </c:marker>
          <c:cat>
            <c:numRef>
              <c:f>Miles_Trav_v_Gal_Data!$B$45:$AE$45</c:f>
              <c:numCache>
                <c:formatCode>General</c:formatCod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numCache>
            </c:numRef>
          </c:cat>
          <c:val>
            <c:numRef>
              <c:f>'Sheet15 (2)'!$C$40:$AF$40</c:f>
              <c:numCache>
                <c:formatCode>General</c:formatCode>
                <c:ptCount val="30"/>
                <c:pt idx="0">
                  <c:v>367.26127199999996</c:v>
                </c:pt>
                <c:pt idx="1">
                  <c:v>366.71459999999996</c:v>
                </c:pt>
                <c:pt idx="2">
                  <c:v>366.57667200000003</c:v>
                </c:pt>
                <c:pt idx="3">
                  <c:v>361.40306999999996</c:v>
                </c:pt>
                <c:pt idx="4">
                  <c:v>359.32339800000005</c:v>
                </c:pt>
                <c:pt idx="5">
                  <c:v>357.71895599999999</c:v>
                </c:pt>
                <c:pt idx="6">
                  <c:v>355.98729599999996</c:v>
                </c:pt>
                <c:pt idx="7">
                  <c:v>354.26500200000004</c:v>
                </c:pt>
                <c:pt idx="8">
                  <c:v>352.12732799999998</c:v>
                </c:pt>
                <c:pt idx="9">
                  <c:v>350.16559199999995</c:v>
                </c:pt>
                <c:pt idx="10">
                  <c:v>345.85576199999997</c:v>
                </c:pt>
                <c:pt idx="11">
                  <c:v>341.01639600000004</c:v>
                </c:pt>
                <c:pt idx="12">
                  <c:v>336.60614399999997</c:v>
                </c:pt>
                <c:pt idx="13">
                  <c:v>331.51049399999999</c:v>
                </c:pt>
                <c:pt idx="14">
                  <c:v>326.67986400000001</c:v>
                </c:pt>
                <c:pt idx="15">
                  <c:v>322.26830999999999</c:v>
                </c:pt>
                <c:pt idx="16">
                  <c:v>317.81446199999999</c:v>
                </c:pt>
                <c:pt idx="17">
                  <c:v>314.18351999999999</c:v>
                </c:pt>
                <c:pt idx="18">
                  <c:v>311.01243600000004</c:v>
                </c:pt>
                <c:pt idx="19">
                  <c:v>308.28260399999999</c:v>
                </c:pt>
                <c:pt idx="20">
                  <c:v>305.97596399999998</c:v>
                </c:pt>
                <c:pt idx="21">
                  <c:v>304.007676</c:v>
                </c:pt>
                <c:pt idx="22">
                  <c:v>302.25098400000002</c:v>
                </c:pt>
                <c:pt idx="23">
                  <c:v>300.91672800000003</c:v>
                </c:pt>
                <c:pt idx="24">
                  <c:v>299.88365400000004</c:v>
                </c:pt>
                <c:pt idx="25">
                  <c:v>299.13126599999998</c:v>
                </c:pt>
                <c:pt idx="26">
                  <c:v>298.72844399999997</c:v>
                </c:pt>
                <c:pt idx="27">
                  <c:v>298.64830800000004</c:v>
                </c:pt>
                <c:pt idx="28">
                  <c:v>298.848816</c:v>
                </c:pt>
                <c:pt idx="29">
                  <c:v>298.924668</c:v>
                </c:pt>
              </c:numCache>
            </c:numRef>
          </c:val>
          <c:smooth val="0"/>
        </c:ser>
        <c:ser>
          <c:idx val="3"/>
          <c:order val="3"/>
          <c:tx>
            <c:v>AEO 2014 Motor Gasoline Consumption per day (millions of gallons)</c:v>
          </c:tx>
          <c:spPr>
            <a:ln>
              <a:solidFill>
                <a:schemeClr val="accent2"/>
              </a:solidFill>
            </a:ln>
          </c:spPr>
          <c:marker>
            <c:symbol val="none"/>
          </c:marker>
          <c:cat>
            <c:numRef>
              <c:f>Miles_Trav_v_Gal_Data!$B$45:$AE$45</c:f>
              <c:numCache>
                <c:formatCode>General</c:formatCod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numCache>
            </c:numRef>
          </c:cat>
          <c:val>
            <c:numRef>
              <c:f>Miles_Trav_v_Gal_Data!$B$50:$AE$50</c:f>
              <c:numCache>
                <c:formatCode>0.00</c:formatCode>
                <c:ptCount val="30"/>
                <c:pt idx="0">
                  <c:v>367.60546199999999</c:v>
                </c:pt>
                <c:pt idx="1">
                  <c:v>365.41818599999999</c:v>
                </c:pt>
                <c:pt idx="2">
                  <c:v>365.04652800000002</c:v>
                </c:pt>
                <c:pt idx="3">
                  <c:v>363.59849400000002</c:v>
                </c:pt>
                <c:pt idx="4">
                  <c:v>367.88396400000005</c:v>
                </c:pt>
                <c:pt idx="5">
                  <c:v>365.39076</c:v>
                </c:pt>
                <c:pt idx="6">
                  <c:v>361.70223599999997</c:v>
                </c:pt>
                <c:pt idx="7">
                  <c:v>356.91310199999998</c:v>
                </c:pt>
                <c:pt idx="8">
                  <c:v>350.97253799999999</c:v>
                </c:pt>
                <c:pt idx="9">
                  <c:v>345.16704600000003</c:v>
                </c:pt>
                <c:pt idx="10">
                  <c:v>338.74150800000001</c:v>
                </c:pt>
                <c:pt idx="11">
                  <c:v>331.62271800000002</c:v>
                </c:pt>
                <c:pt idx="12">
                  <c:v>325.10200800000001</c:v>
                </c:pt>
                <c:pt idx="13">
                  <c:v>318.31081799999998</c:v>
                </c:pt>
                <c:pt idx="14">
                  <c:v>311.21697599999999</c:v>
                </c:pt>
                <c:pt idx="15">
                  <c:v>304.87338</c:v>
                </c:pt>
                <c:pt idx="16">
                  <c:v>299.211906</c:v>
                </c:pt>
                <c:pt idx="17">
                  <c:v>294.431172</c:v>
                </c:pt>
                <c:pt idx="18">
                  <c:v>290.293836</c:v>
                </c:pt>
                <c:pt idx="19">
                  <c:v>286.75693200000001</c:v>
                </c:pt>
                <c:pt idx="20">
                  <c:v>283.915548</c:v>
                </c:pt>
                <c:pt idx="21">
                  <c:v>281.72898600000002</c:v>
                </c:pt>
                <c:pt idx="22">
                  <c:v>280.05041399999999</c:v>
                </c:pt>
                <c:pt idx="23">
                  <c:v>278.60326199999997</c:v>
                </c:pt>
                <c:pt idx="24">
                  <c:v>277.69778400000001</c:v>
                </c:pt>
                <c:pt idx="25">
                  <c:v>277.21650600000004</c:v>
                </c:pt>
                <c:pt idx="26">
                  <c:v>277.10461800000002</c:v>
                </c:pt>
                <c:pt idx="27">
                  <c:v>277.37152800000001</c:v>
                </c:pt>
                <c:pt idx="28">
                  <c:v>277.49752799999999</c:v>
                </c:pt>
                <c:pt idx="29">
                  <c:v>277.73293799999999</c:v>
                </c:pt>
              </c:numCache>
            </c:numRef>
          </c:val>
          <c:smooth val="0"/>
        </c:ser>
        <c:dLbls>
          <c:showLegendKey val="0"/>
          <c:showVal val="0"/>
          <c:showCatName val="0"/>
          <c:showSerName val="0"/>
          <c:showPercent val="0"/>
          <c:showBubbleSize val="0"/>
        </c:dLbls>
        <c:marker val="1"/>
        <c:smooth val="0"/>
        <c:axId val="90412160"/>
        <c:axId val="268937856"/>
      </c:lineChart>
      <c:catAx>
        <c:axId val="191884288"/>
        <c:scaling>
          <c:orientation val="minMax"/>
        </c:scaling>
        <c:delete val="0"/>
        <c:axPos val="b"/>
        <c:numFmt formatCode="General" sourceLinked="1"/>
        <c:majorTickMark val="out"/>
        <c:minorTickMark val="none"/>
        <c:tickLblPos val="nextTo"/>
        <c:crossAx val="268935936"/>
        <c:crosses val="autoZero"/>
        <c:auto val="1"/>
        <c:lblAlgn val="ctr"/>
        <c:lblOffset val="100"/>
        <c:noMultiLvlLbl val="0"/>
      </c:catAx>
      <c:valAx>
        <c:axId val="268935936"/>
        <c:scaling>
          <c:orientation val="minMax"/>
          <c:min val="2500"/>
        </c:scaling>
        <c:delete val="0"/>
        <c:axPos val="l"/>
        <c:majorGridlines>
          <c:spPr>
            <a:ln>
              <a:solidFill>
                <a:schemeClr val="tx1"/>
              </a:solidFill>
              <a:prstDash val="solid"/>
            </a:ln>
          </c:spPr>
        </c:majorGridlines>
        <c:title>
          <c:tx>
            <c:rich>
              <a:bodyPr rot="-5400000" vert="horz"/>
              <a:lstStyle/>
              <a:p>
                <a:pPr>
                  <a:defRPr/>
                </a:pPr>
                <a:r>
                  <a:rPr lang="en-US" dirty="0" smtClean="0"/>
                  <a:t>Annual Miles Traveled </a:t>
                </a:r>
                <a:r>
                  <a:rPr lang="en-US" b="0" dirty="0" smtClean="0"/>
                  <a:t>(in</a:t>
                </a:r>
                <a:r>
                  <a:rPr lang="en-US" b="0" baseline="0" dirty="0" smtClean="0"/>
                  <a:t> billions)</a:t>
                </a:r>
                <a:endParaRPr lang="en-US" dirty="0"/>
              </a:p>
            </c:rich>
          </c:tx>
          <c:layout/>
          <c:overlay val="0"/>
        </c:title>
        <c:numFmt formatCode="General" sourceLinked="1"/>
        <c:majorTickMark val="out"/>
        <c:minorTickMark val="none"/>
        <c:tickLblPos val="nextTo"/>
        <c:crossAx val="191884288"/>
        <c:crosses val="autoZero"/>
        <c:crossBetween val="between"/>
      </c:valAx>
      <c:valAx>
        <c:axId val="268937856"/>
        <c:scaling>
          <c:orientation val="minMax"/>
          <c:min val="270"/>
        </c:scaling>
        <c:delete val="0"/>
        <c:axPos val="r"/>
        <c:title>
          <c:tx>
            <c:rich>
              <a:bodyPr rot="-5400000" vert="horz"/>
              <a:lstStyle/>
              <a:p>
                <a:pPr>
                  <a:defRPr/>
                </a:pPr>
                <a:r>
                  <a:rPr lang="en-US" dirty="0" smtClean="0"/>
                  <a:t>Motor Gasoline Consumed per Day </a:t>
                </a:r>
                <a:r>
                  <a:rPr lang="en-US" b="0" dirty="0" smtClean="0"/>
                  <a:t>(in millions)</a:t>
                </a:r>
                <a:endParaRPr lang="en-US" dirty="0"/>
              </a:p>
            </c:rich>
          </c:tx>
          <c:layout/>
          <c:overlay val="0"/>
        </c:title>
        <c:numFmt formatCode="General" sourceLinked="1"/>
        <c:majorTickMark val="out"/>
        <c:minorTickMark val="none"/>
        <c:tickLblPos val="nextTo"/>
        <c:crossAx val="90412160"/>
        <c:crosses val="max"/>
        <c:crossBetween val="between"/>
      </c:valAx>
      <c:catAx>
        <c:axId val="90412160"/>
        <c:scaling>
          <c:orientation val="minMax"/>
        </c:scaling>
        <c:delete val="1"/>
        <c:axPos val="b"/>
        <c:numFmt formatCode="General" sourceLinked="1"/>
        <c:majorTickMark val="out"/>
        <c:minorTickMark val="none"/>
        <c:tickLblPos val="nextTo"/>
        <c:crossAx val="268937856"/>
        <c:crosses val="autoZero"/>
        <c:auto val="1"/>
        <c:lblAlgn val="ctr"/>
        <c:lblOffset val="100"/>
        <c:noMultiLvlLbl val="0"/>
      </c:catAx>
    </c:plotArea>
    <c:legend>
      <c:legendPos val="b"/>
      <c:layout>
        <c:manualLayout>
          <c:xMode val="edge"/>
          <c:yMode val="edge"/>
          <c:x val="7.6785342564938006E-2"/>
          <c:y val="0.84229773400096208"/>
          <c:w val="0.90423952393881801"/>
          <c:h val="8.0508703709084334E-2"/>
        </c:manualLayout>
      </c:layout>
      <c:overlay val="0"/>
      <c:txPr>
        <a:bodyPr/>
        <a:lstStyle/>
        <a:p>
          <a:pPr>
            <a:defRPr sz="9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Counties’ Actual Share of HURF Revenue and Counties’ Estimated Share Without Legislative Shifts</a:t>
            </a:r>
            <a:endParaRPr lang="en-US">
              <a:effectLst/>
            </a:endParaRPr>
          </a:p>
        </c:rich>
      </c:tx>
      <c:layout/>
      <c:overlay val="0"/>
    </c:title>
    <c:autoTitleDeleted val="0"/>
    <c:plotArea>
      <c:layout>
        <c:manualLayout>
          <c:layoutTarget val="inner"/>
          <c:xMode val="edge"/>
          <c:yMode val="edge"/>
          <c:x val="0.14000315932730631"/>
          <c:y val="0.16274905495303654"/>
          <c:w val="0.81378554744877085"/>
          <c:h val="0.62360553987355349"/>
        </c:manualLayout>
      </c:layout>
      <c:lineChart>
        <c:grouping val="standard"/>
        <c:varyColors val="0"/>
        <c:ser>
          <c:idx val="0"/>
          <c:order val="0"/>
          <c:tx>
            <c:strRef>
              <c:f>'HURF Shit_County'!$B$2</c:f>
              <c:strCache>
                <c:ptCount val="1"/>
                <c:pt idx="0">
                  <c:v>Actual County HURF Distribution</c:v>
                </c:pt>
              </c:strCache>
            </c:strRef>
          </c:tx>
          <c:marker>
            <c:symbol val="none"/>
          </c:marker>
          <c:dLbls>
            <c:dLbl>
              <c:idx val="0"/>
              <c:layout>
                <c:manualLayout>
                  <c:x val="-3.7037037037037035E-2"/>
                  <c:y val="-5.5031446540880505E-2"/>
                </c:manualLayout>
              </c:layout>
              <c:showLegendKey val="0"/>
              <c:showVal val="1"/>
              <c:showCatName val="1"/>
              <c:showSerName val="0"/>
              <c:showPercent val="0"/>
              <c:showBubbleSize val="0"/>
              <c:separator>
</c:separator>
            </c:dLbl>
            <c:dLbl>
              <c:idx val="1"/>
              <c:delete val="1"/>
            </c:dLbl>
            <c:dLbl>
              <c:idx val="2"/>
              <c:delete val="1"/>
            </c:dLbl>
            <c:dLbl>
              <c:idx val="3"/>
              <c:delete val="1"/>
            </c:dLbl>
            <c:dLbl>
              <c:idx val="4"/>
              <c:layout>
                <c:manualLayout>
                  <c:x val="-4.9382716049382713E-2"/>
                  <c:y val="4.9790356394130028E-2"/>
                </c:manualLayout>
              </c:layout>
              <c:showLegendKey val="0"/>
              <c:showVal val="1"/>
              <c:showCatName val="1"/>
              <c:showSerName val="0"/>
              <c:showPercent val="0"/>
              <c:showBubbleSize val="0"/>
              <c:separator>
</c:separator>
            </c:dLbl>
            <c:dLbl>
              <c:idx val="5"/>
              <c:delete val="1"/>
            </c:dLbl>
            <c:dLbl>
              <c:idx val="6"/>
              <c:layout>
                <c:manualLayout>
                  <c:x val="-4.9382716049382713E-2"/>
                  <c:y val="-4.7169811320754693E-2"/>
                </c:manualLayout>
              </c:layout>
              <c:showLegendKey val="0"/>
              <c:showVal val="1"/>
              <c:showCatName val="1"/>
              <c:showSerName val="0"/>
              <c:showPercent val="0"/>
              <c:showBubbleSize val="0"/>
              <c:separator>
</c:separator>
            </c:dLbl>
            <c:dLbl>
              <c:idx val="7"/>
              <c:delete val="1"/>
            </c:dLbl>
            <c:dLbl>
              <c:idx val="8"/>
              <c:delete val="1"/>
            </c:dLbl>
            <c:dLbl>
              <c:idx val="9"/>
              <c:delete val="1"/>
            </c:dLbl>
            <c:dLbl>
              <c:idx val="10"/>
              <c:delete val="1"/>
            </c:dLbl>
            <c:dLbl>
              <c:idx val="11"/>
              <c:layout>
                <c:manualLayout>
                  <c:x val="-4.4753086419753084E-2"/>
                  <c:y val="5.7651991614255764E-2"/>
                </c:manualLayout>
              </c:layout>
              <c:showLegendKey val="0"/>
              <c:showVal val="1"/>
              <c:showCatName val="1"/>
              <c:showSerName val="0"/>
              <c:showPercent val="0"/>
              <c:showBubbleSize val="0"/>
              <c:separator>
</c:separator>
            </c:dLbl>
            <c:dLbl>
              <c:idx val="12"/>
              <c:delete val="1"/>
            </c:dLbl>
            <c:dLbl>
              <c:idx val="13"/>
              <c:delete val="1"/>
            </c:dLbl>
            <c:dLbl>
              <c:idx val="14"/>
              <c:layout>
                <c:manualLayout>
                  <c:x val="-1.2039779420027902E-7"/>
                  <c:y val="0"/>
                </c:manualLayout>
              </c:layout>
              <c:showLegendKey val="0"/>
              <c:showVal val="1"/>
              <c:showCatName val="1"/>
              <c:showSerName val="0"/>
              <c:showPercent val="0"/>
              <c:showBubbleSize val="0"/>
              <c:separator>
</c:separator>
            </c:dLbl>
            <c:numFmt formatCode="&quot;$&quot;#,##0" sourceLinked="0"/>
            <c:showLegendKey val="0"/>
            <c:showVal val="1"/>
            <c:showCatName val="1"/>
            <c:showSerName val="0"/>
            <c:showPercent val="0"/>
            <c:showBubbleSize val="0"/>
            <c:separator>
</c:separator>
            <c:showLeaderLines val="0"/>
          </c:dLbls>
          <c:cat>
            <c:strRef>
              <c:f>'HURF Shit_County'!$A$3:$A$17</c:f>
              <c:strCache>
                <c:ptCount val="15"/>
                <c:pt idx="0">
                  <c:v>FY2001</c:v>
                </c:pt>
                <c:pt idx="1">
                  <c:v>FY2002</c:v>
                </c:pt>
                <c:pt idx="2">
                  <c:v>FY2003</c:v>
                </c:pt>
                <c:pt idx="3">
                  <c:v>FY2004</c:v>
                </c:pt>
                <c:pt idx="4">
                  <c:v>FY2005</c:v>
                </c:pt>
                <c:pt idx="5">
                  <c:v>FY2006</c:v>
                </c:pt>
                <c:pt idx="6">
                  <c:v>FY2007</c:v>
                </c:pt>
                <c:pt idx="7">
                  <c:v>FY2008</c:v>
                </c:pt>
                <c:pt idx="8">
                  <c:v>FY2009</c:v>
                </c:pt>
                <c:pt idx="9">
                  <c:v>FY2010</c:v>
                </c:pt>
                <c:pt idx="10">
                  <c:v>FY2011</c:v>
                </c:pt>
                <c:pt idx="11">
                  <c:v>FY2012</c:v>
                </c:pt>
                <c:pt idx="12">
                  <c:v>FY2013</c:v>
                </c:pt>
                <c:pt idx="13">
                  <c:v>FY2014</c:v>
                </c:pt>
                <c:pt idx="14">
                  <c:v>FY2015*</c:v>
                </c:pt>
              </c:strCache>
            </c:strRef>
          </c:cat>
          <c:val>
            <c:numRef>
              <c:f>'HURF Shit_County'!$B$3:$B$17</c:f>
              <c:numCache>
                <c:formatCode>"$"#,##0.00_);[Red]\("$"#,##0.00\)</c:formatCode>
                <c:ptCount val="15"/>
                <c:pt idx="0">
                  <c:v>192222097.63999999</c:v>
                </c:pt>
                <c:pt idx="1">
                  <c:v>194432532.06</c:v>
                </c:pt>
                <c:pt idx="2">
                  <c:v>200465084.12</c:v>
                </c:pt>
                <c:pt idx="3">
                  <c:v>214601120.27000001</c:v>
                </c:pt>
                <c:pt idx="4">
                  <c:v>226464152.63999999</c:v>
                </c:pt>
                <c:pt idx="5">
                  <c:v>240538498.49000001</c:v>
                </c:pt>
                <c:pt idx="6">
                  <c:v>260464657.06</c:v>
                </c:pt>
                <c:pt idx="7">
                  <c:v>251942354.12</c:v>
                </c:pt>
                <c:pt idx="8">
                  <c:v>222055667.47</c:v>
                </c:pt>
                <c:pt idx="9">
                  <c:v>211692930.19999999</c:v>
                </c:pt>
                <c:pt idx="10">
                  <c:v>213605033.49000001</c:v>
                </c:pt>
                <c:pt idx="11">
                  <c:v>193524227.05000001</c:v>
                </c:pt>
                <c:pt idx="12">
                  <c:v>206965382.90000001</c:v>
                </c:pt>
                <c:pt idx="13">
                  <c:v>213192318.90000001</c:v>
                </c:pt>
                <c:pt idx="14">
                  <c:v>225394300</c:v>
                </c:pt>
              </c:numCache>
            </c:numRef>
          </c:val>
          <c:smooth val="0"/>
        </c:ser>
        <c:ser>
          <c:idx val="1"/>
          <c:order val="1"/>
          <c:tx>
            <c:strRef>
              <c:f>'HURF Shit_County'!$D$2</c:f>
              <c:strCache>
                <c:ptCount val="1"/>
                <c:pt idx="0">
                  <c:v>County HURF Distribution Without Shift</c:v>
                </c:pt>
              </c:strCache>
            </c:strRef>
          </c:tx>
          <c:marker>
            <c:symbol val="none"/>
          </c:marker>
          <c:cat>
            <c:strRef>
              <c:f>'HURF Shit_County'!$A$3:$A$17</c:f>
              <c:strCache>
                <c:ptCount val="15"/>
                <c:pt idx="0">
                  <c:v>FY2001</c:v>
                </c:pt>
                <c:pt idx="1">
                  <c:v>FY2002</c:v>
                </c:pt>
                <c:pt idx="2">
                  <c:v>FY2003</c:v>
                </c:pt>
                <c:pt idx="3">
                  <c:v>FY2004</c:v>
                </c:pt>
                <c:pt idx="4">
                  <c:v>FY2005</c:v>
                </c:pt>
                <c:pt idx="5">
                  <c:v>FY2006</c:v>
                </c:pt>
                <c:pt idx="6">
                  <c:v>FY2007</c:v>
                </c:pt>
                <c:pt idx="7">
                  <c:v>FY2008</c:v>
                </c:pt>
                <c:pt idx="8">
                  <c:v>FY2009</c:v>
                </c:pt>
                <c:pt idx="9">
                  <c:v>FY2010</c:v>
                </c:pt>
                <c:pt idx="10">
                  <c:v>FY2011</c:v>
                </c:pt>
                <c:pt idx="11">
                  <c:v>FY2012</c:v>
                </c:pt>
                <c:pt idx="12">
                  <c:v>FY2013</c:v>
                </c:pt>
                <c:pt idx="13">
                  <c:v>FY2014</c:v>
                </c:pt>
                <c:pt idx="14">
                  <c:v>FY2015*</c:v>
                </c:pt>
              </c:strCache>
            </c:strRef>
          </c:cat>
          <c:val>
            <c:numRef>
              <c:f>'HURF Shit_County'!$D$3:$D$17</c:f>
              <c:numCache>
                <c:formatCode>"$"#,##0.00_);[Red]\("$"#,##0.00\)</c:formatCode>
                <c:ptCount val="15"/>
                <c:pt idx="0">
                  <c:v>192697097.63999999</c:v>
                </c:pt>
                <c:pt idx="1">
                  <c:v>202425072.06</c:v>
                </c:pt>
                <c:pt idx="2">
                  <c:v>208925404.12</c:v>
                </c:pt>
                <c:pt idx="3">
                  <c:v>221953740.27000001</c:v>
                </c:pt>
                <c:pt idx="4">
                  <c:v>234482152.63999999</c:v>
                </c:pt>
                <c:pt idx="5">
                  <c:v>250798498.49000001</c:v>
                </c:pt>
                <c:pt idx="6">
                  <c:v>260464657.06</c:v>
                </c:pt>
                <c:pt idx="7">
                  <c:v>251942354.12</c:v>
                </c:pt>
                <c:pt idx="8">
                  <c:v>236296072.47</c:v>
                </c:pt>
                <c:pt idx="9">
                  <c:v>224732907.19999999</c:v>
                </c:pt>
                <c:pt idx="10">
                  <c:v>226755016.49000001</c:v>
                </c:pt>
                <c:pt idx="11">
                  <c:v>226740952.05000001</c:v>
                </c:pt>
                <c:pt idx="12">
                  <c:v>227857972.90000001</c:v>
                </c:pt>
                <c:pt idx="13">
                  <c:v>234084908.90000001</c:v>
                </c:pt>
                <c:pt idx="14">
                  <c:v>236181940</c:v>
                </c:pt>
              </c:numCache>
            </c:numRef>
          </c:val>
          <c:smooth val="0"/>
        </c:ser>
        <c:dLbls>
          <c:showLegendKey val="0"/>
          <c:showVal val="0"/>
          <c:showCatName val="0"/>
          <c:showSerName val="0"/>
          <c:showPercent val="0"/>
          <c:showBubbleSize val="0"/>
        </c:dLbls>
        <c:marker val="1"/>
        <c:smooth val="0"/>
        <c:axId val="104109952"/>
        <c:axId val="104111488"/>
      </c:lineChart>
      <c:catAx>
        <c:axId val="104109952"/>
        <c:scaling>
          <c:orientation val="minMax"/>
        </c:scaling>
        <c:delete val="0"/>
        <c:axPos val="b"/>
        <c:majorTickMark val="out"/>
        <c:minorTickMark val="none"/>
        <c:tickLblPos val="nextTo"/>
        <c:txPr>
          <a:bodyPr/>
          <a:lstStyle/>
          <a:p>
            <a:pPr>
              <a:defRPr sz="1200" b="1"/>
            </a:pPr>
            <a:endParaRPr lang="en-US"/>
          </a:p>
        </c:txPr>
        <c:crossAx val="104111488"/>
        <c:crosses val="autoZero"/>
        <c:auto val="1"/>
        <c:lblAlgn val="ctr"/>
        <c:lblOffset val="100"/>
        <c:noMultiLvlLbl val="0"/>
      </c:catAx>
      <c:valAx>
        <c:axId val="104111488"/>
        <c:scaling>
          <c:orientation val="minMax"/>
          <c:max val="300000000"/>
          <c:min val="100000000"/>
        </c:scaling>
        <c:delete val="0"/>
        <c:axPos val="l"/>
        <c:majorGridlines/>
        <c:numFmt formatCode="&quot;$&quot;#,##0_);[Red]\(&quot;$&quot;#,##0\)" sourceLinked="0"/>
        <c:majorTickMark val="out"/>
        <c:minorTickMark val="none"/>
        <c:tickLblPos val="nextTo"/>
        <c:txPr>
          <a:bodyPr/>
          <a:lstStyle/>
          <a:p>
            <a:pPr>
              <a:defRPr sz="1200" b="1"/>
            </a:pPr>
            <a:endParaRPr lang="en-US"/>
          </a:p>
        </c:txPr>
        <c:crossAx val="104109952"/>
        <c:crosses val="autoZero"/>
        <c:crossBetween val="between"/>
        <c:majorUnit val="50000000"/>
        <c:dispUnits>
          <c:builtInUnit val="thousands"/>
          <c:dispUnitsLbl>
            <c:layout/>
          </c:dispUnitsLbl>
        </c:dispUnits>
      </c:valAx>
    </c:plotArea>
    <c:legend>
      <c:legendPos val="b"/>
      <c:layout/>
      <c:overlay val="0"/>
      <c:txPr>
        <a:bodyPr/>
        <a:lstStyle/>
        <a:p>
          <a:pPr>
            <a:defRPr sz="12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Motor Fuel Tax Revenue </a:t>
            </a:r>
            <a:endParaRPr lang="en-US" sz="1600" dirty="0" smtClean="0"/>
          </a:p>
          <a:p>
            <a:pPr>
              <a:defRPr sz="1600"/>
            </a:pPr>
            <a:r>
              <a:rPr lang="en-US" sz="1600" baseline="0" dirty="0" smtClean="0"/>
              <a:t>1991-2011Per Capita, Real (2011$)</a:t>
            </a:r>
            <a:endParaRPr lang="en-US" sz="1600" dirty="0"/>
          </a:p>
        </c:rich>
      </c:tx>
      <c:layout/>
      <c:overlay val="0"/>
    </c:title>
    <c:autoTitleDeleted val="0"/>
    <c:plotArea>
      <c:layout/>
      <c:lineChart>
        <c:grouping val="standard"/>
        <c:varyColors val="0"/>
        <c:ser>
          <c:idx val="0"/>
          <c:order val="0"/>
          <c:tx>
            <c:strRef>
              <c:f>'results (3)'!$B$5</c:f>
              <c:strCache>
                <c:ptCount val="1"/>
                <c:pt idx="0">
                  <c:v>Arizona (R14) Motor Fuels Tax (T13)</c:v>
                </c:pt>
              </c:strCache>
            </c:strRef>
          </c:tx>
          <c:dLbls>
            <c:dLbl>
              <c:idx val="0"/>
              <c:layout/>
              <c:showLegendKey val="0"/>
              <c:showVal val="1"/>
              <c:showCatName val="0"/>
              <c:showSerName val="0"/>
              <c:showPercent val="0"/>
              <c:showBubbleSize val="0"/>
            </c:dLbl>
            <c:dLbl>
              <c:idx val="20"/>
              <c:layout>
                <c:manualLayout>
                  <c:x val="-3.1446540880503146E-3"/>
                  <c:y val="4.4896522574311912E-2"/>
                </c:manualLayout>
              </c:layout>
              <c:showLegendKey val="0"/>
              <c:showVal val="1"/>
              <c:showCatName val="0"/>
              <c:showSerName val="0"/>
              <c:showPercent val="0"/>
              <c:showBubbleSize val="0"/>
            </c:dLbl>
            <c:showLegendKey val="0"/>
            <c:showVal val="0"/>
            <c:showCatName val="0"/>
            <c:showSerName val="0"/>
            <c:showPercent val="0"/>
            <c:showBubbleSize val="0"/>
          </c:dLbls>
          <c:cat>
            <c:numRef>
              <c:f>'results (3)'!$C$4:$W$4</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'results (3)'!$C$5:$W$5</c:f>
              <c:numCache>
                <c:formatCode>"$"#,##0_);[Red]\("$"#,##0\)</c:formatCode>
                <c:ptCount val="21"/>
                <c:pt idx="0">
                  <c:v>158</c:v>
                </c:pt>
                <c:pt idx="1">
                  <c:v>151</c:v>
                </c:pt>
                <c:pt idx="2">
                  <c:v>148</c:v>
                </c:pt>
                <c:pt idx="3">
                  <c:v>151</c:v>
                </c:pt>
                <c:pt idx="4">
                  <c:v>150</c:v>
                </c:pt>
                <c:pt idx="5">
                  <c:v>156</c:v>
                </c:pt>
                <c:pt idx="6">
                  <c:v>157</c:v>
                </c:pt>
                <c:pt idx="7">
                  <c:v>151</c:v>
                </c:pt>
                <c:pt idx="8">
                  <c:v>157</c:v>
                </c:pt>
                <c:pt idx="9">
                  <c:v>150</c:v>
                </c:pt>
                <c:pt idx="10">
                  <c:v>145</c:v>
                </c:pt>
                <c:pt idx="11">
                  <c:v>145</c:v>
                </c:pt>
                <c:pt idx="12">
                  <c:v>142</c:v>
                </c:pt>
                <c:pt idx="13">
                  <c:v>142</c:v>
                </c:pt>
                <c:pt idx="14">
                  <c:v>139</c:v>
                </c:pt>
                <c:pt idx="15">
                  <c:v>143</c:v>
                </c:pt>
                <c:pt idx="16">
                  <c:v>135</c:v>
                </c:pt>
                <c:pt idx="17">
                  <c:v>122</c:v>
                </c:pt>
                <c:pt idx="18">
                  <c:v>134</c:v>
                </c:pt>
                <c:pt idx="19">
                  <c:v>129</c:v>
                </c:pt>
                <c:pt idx="20">
                  <c:v>120</c:v>
                </c:pt>
              </c:numCache>
            </c:numRef>
          </c:val>
          <c:smooth val="0"/>
        </c:ser>
        <c:ser>
          <c:idx val="1"/>
          <c:order val="1"/>
          <c:tx>
            <c:strRef>
              <c:f>'results (3)'!$B$13</c:f>
              <c:strCache>
                <c:ptCount val="1"/>
                <c:pt idx="0">
                  <c:v>United States (R14) Motor Fuels Tax (T13)</c:v>
                </c:pt>
              </c:strCache>
            </c:strRef>
          </c:tx>
          <c:cat>
            <c:numRef>
              <c:f>'results (3)'!$C$4:$W$4</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'results (3)'!$C$13:$W$13</c:f>
              <c:numCache>
                <c:formatCode>"$"#,##0_);[Red]\("$"#,##0\)</c:formatCode>
                <c:ptCount val="21"/>
                <c:pt idx="0">
                  <c:v>135</c:v>
                </c:pt>
                <c:pt idx="1">
                  <c:v>139</c:v>
                </c:pt>
                <c:pt idx="2">
                  <c:v>141</c:v>
                </c:pt>
                <c:pt idx="3">
                  <c:v>142</c:v>
                </c:pt>
                <c:pt idx="4">
                  <c:v>141</c:v>
                </c:pt>
                <c:pt idx="5">
                  <c:v>139</c:v>
                </c:pt>
                <c:pt idx="6">
                  <c:v>140</c:v>
                </c:pt>
                <c:pt idx="7">
                  <c:v>142</c:v>
                </c:pt>
                <c:pt idx="8">
                  <c:v>141</c:v>
                </c:pt>
                <c:pt idx="9">
                  <c:v>139</c:v>
                </c:pt>
                <c:pt idx="10">
                  <c:v>139</c:v>
                </c:pt>
                <c:pt idx="11">
                  <c:v>139</c:v>
                </c:pt>
                <c:pt idx="12">
                  <c:v>136</c:v>
                </c:pt>
                <c:pt idx="13">
                  <c:v>138</c:v>
                </c:pt>
                <c:pt idx="14">
                  <c:v>135</c:v>
                </c:pt>
                <c:pt idx="15">
                  <c:v>134</c:v>
                </c:pt>
                <c:pt idx="16">
                  <c:v>132</c:v>
                </c:pt>
                <c:pt idx="17">
                  <c:v>130</c:v>
                </c:pt>
                <c:pt idx="18">
                  <c:v>125</c:v>
                </c:pt>
                <c:pt idx="19">
                  <c:v>122</c:v>
                </c:pt>
                <c:pt idx="20">
                  <c:v>128</c:v>
                </c:pt>
              </c:numCache>
            </c:numRef>
          </c:val>
          <c:smooth val="0"/>
        </c:ser>
        <c:dLbls>
          <c:showLegendKey val="0"/>
          <c:showVal val="0"/>
          <c:showCatName val="0"/>
          <c:showSerName val="0"/>
          <c:showPercent val="0"/>
          <c:showBubbleSize val="0"/>
        </c:dLbls>
        <c:marker val="1"/>
        <c:smooth val="0"/>
        <c:axId val="105655296"/>
        <c:axId val="106234624"/>
      </c:lineChart>
      <c:catAx>
        <c:axId val="105655296"/>
        <c:scaling>
          <c:orientation val="minMax"/>
        </c:scaling>
        <c:delete val="0"/>
        <c:axPos val="b"/>
        <c:numFmt formatCode="General" sourceLinked="1"/>
        <c:majorTickMark val="out"/>
        <c:minorTickMark val="none"/>
        <c:tickLblPos val="nextTo"/>
        <c:crossAx val="106234624"/>
        <c:crosses val="autoZero"/>
        <c:auto val="1"/>
        <c:lblAlgn val="ctr"/>
        <c:lblOffset val="100"/>
        <c:noMultiLvlLbl val="0"/>
      </c:catAx>
      <c:valAx>
        <c:axId val="106234624"/>
        <c:scaling>
          <c:orientation val="minMax"/>
          <c:min val="110"/>
        </c:scaling>
        <c:delete val="0"/>
        <c:axPos val="l"/>
        <c:majorGridlines/>
        <c:numFmt formatCode="&quot;$&quot;#,##0_);[Red]\(&quot;$&quot;#,##0\)" sourceLinked="1"/>
        <c:majorTickMark val="out"/>
        <c:minorTickMark val="none"/>
        <c:tickLblPos val="nextTo"/>
        <c:crossAx val="1056552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Regular</a:t>
            </a:r>
            <a:r>
              <a:rPr lang="en-US" sz="1600" baseline="0" dirty="0"/>
              <a:t> Highway </a:t>
            </a:r>
            <a:r>
              <a:rPr lang="en-US" sz="1600" baseline="0" dirty="0" smtClean="0"/>
              <a:t>Expenditures</a:t>
            </a:r>
            <a:endParaRPr lang="en-US" sz="1600" baseline="0" dirty="0"/>
          </a:p>
          <a:p>
            <a:pPr>
              <a:defRPr sz="1600"/>
            </a:pPr>
            <a:r>
              <a:rPr lang="en-US" sz="1600" baseline="0" dirty="0" smtClean="0"/>
              <a:t>1991-2011 Per Capita, Real (2011$)</a:t>
            </a:r>
            <a:endParaRPr lang="en-US" sz="1600" dirty="0"/>
          </a:p>
        </c:rich>
      </c:tx>
      <c:layout/>
      <c:overlay val="0"/>
    </c:title>
    <c:autoTitleDeleted val="0"/>
    <c:plotArea>
      <c:layout/>
      <c:lineChart>
        <c:grouping val="standard"/>
        <c:varyColors val="0"/>
        <c:ser>
          <c:idx val="0"/>
          <c:order val="0"/>
          <c:tx>
            <c:strRef>
              <c:f>'results (3)'!$B$10</c:f>
              <c:strCache>
                <c:ptCount val="1"/>
                <c:pt idx="0">
                  <c:v>Arziona (E069) Regular Hwy-Cur Oper (E44)</c:v>
                </c:pt>
              </c:strCache>
            </c:strRef>
          </c:tx>
          <c:dLbls>
            <c:dLbl>
              <c:idx val="1"/>
              <c:layout/>
              <c:showLegendKey val="0"/>
              <c:showVal val="1"/>
              <c:showCatName val="0"/>
              <c:showSerName val="0"/>
              <c:showPercent val="0"/>
              <c:showBubbleSize val="0"/>
            </c:dLbl>
            <c:dLbl>
              <c:idx val="9"/>
              <c:layout/>
              <c:showLegendKey val="0"/>
              <c:showVal val="1"/>
              <c:showCatName val="0"/>
              <c:showSerName val="0"/>
              <c:showPercent val="0"/>
              <c:showBubbleSize val="0"/>
            </c:dLbl>
            <c:dLbl>
              <c:idx val="19"/>
              <c:layout>
                <c:manualLayout>
                  <c:x val="-5.6603773584905544E-2"/>
                  <c:y val="3.6478424591628242E-2"/>
                </c:manualLayout>
              </c:layout>
              <c:showLegendKey val="0"/>
              <c:showVal val="1"/>
              <c:showCatName val="0"/>
              <c:showSerName val="0"/>
              <c:showPercent val="0"/>
              <c:showBubbleSize val="0"/>
            </c:dLbl>
            <c:showLegendKey val="0"/>
            <c:showVal val="0"/>
            <c:showCatName val="0"/>
            <c:showSerName val="0"/>
            <c:showPercent val="0"/>
            <c:showBubbleSize val="0"/>
          </c:dLbls>
          <c:cat>
            <c:numRef>
              <c:f>'results (3)'!$C$4:$W$4</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'results (3)'!$C$10:$W$10</c:f>
              <c:numCache>
                <c:formatCode>"$"#,##0_);[Red]\("$"#,##0\)</c:formatCode>
                <c:ptCount val="21"/>
                <c:pt idx="0">
                  <c:v>70</c:v>
                </c:pt>
                <c:pt idx="1">
                  <c:v>58</c:v>
                </c:pt>
                <c:pt idx="2">
                  <c:v>77</c:v>
                </c:pt>
                <c:pt idx="3">
                  <c:v>81</c:v>
                </c:pt>
                <c:pt idx="4">
                  <c:v>71</c:v>
                </c:pt>
                <c:pt idx="5">
                  <c:v>77</c:v>
                </c:pt>
                <c:pt idx="6">
                  <c:v>76</c:v>
                </c:pt>
                <c:pt idx="7">
                  <c:v>63</c:v>
                </c:pt>
                <c:pt idx="8">
                  <c:v>88</c:v>
                </c:pt>
                <c:pt idx="9">
                  <c:v>114</c:v>
                </c:pt>
                <c:pt idx="10">
                  <c:v>96</c:v>
                </c:pt>
                <c:pt idx="11">
                  <c:v>103</c:v>
                </c:pt>
                <c:pt idx="12">
                  <c:v>85</c:v>
                </c:pt>
                <c:pt idx="13">
                  <c:v>85</c:v>
                </c:pt>
                <c:pt idx="14">
                  <c:v>75</c:v>
                </c:pt>
                <c:pt idx="15">
                  <c:v>89</c:v>
                </c:pt>
                <c:pt idx="16">
                  <c:v>85</c:v>
                </c:pt>
                <c:pt idx="17">
                  <c:v>80</c:v>
                </c:pt>
                <c:pt idx="18">
                  <c:v>68</c:v>
                </c:pt>
                <c:pt idx="19">
                  <c:v>52</c:v>
                </c:pt>
                <c:pt idx="20">
                  <c:v>56</c:v>
                </c:pt>
              </c:numCache>
            </c:numRef>
          </c:val>
          <c:smooth val="0"/>
        </c:ser>
        <c:ser>
          <c:idx val="1"/>
          <c:order val="1"/>
          <c:tx>
            <c:strRef>
              <c:f>'results (3)'!$B$18</c:f>
              <c:strCache>
                <c:ptCount val="1"/>
                <c:pt idx="0">
                  <c:v>United States (E069) Regular Hwy-Cur Oper (E44)</c:v>
                </c:pt>
              </c:strCache>
            </c:strRef>
          </c:tx>
          <c:cat>
            <c:numRef>
              <c:f>'results (3)'!$C$4:$W$4</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'results (3)'!$C$18:$W$18</c:f>
              <c:numCache>
                <c:formatCode>"$"#,##0_);[Red]\("$"#,##0\)</c:formatCode>
                <c:ptCount val="21"/>
                <c:pt idx="0">
                  <c:v>70</c:v>
                </c:pt>
                <c:pt idx="1">
                  <c:v>71</c:v>
                </c:pt>
                <c:pt idx="2">
                  <c:v>75</c:v>
                </c:pt>
                <c:pt idx="3">
                  <c:v>71</c:v>
                </c:pt>
                <c:pt idx="4">
                  <c:v>76</c:v>
                </c:pt>
                <c:pt idx="5">
                  <c:v>73</c:v>
                </c:pt>
                <c:pt idx="6">
                  <c:v>74</c:v>
                </c:pt>
                <c:pt idx="7">
                  <c:v>76</c:v>
                </c:pt>
                <c:pt idx="8">
                  <c:v>79</c:v>
                </c:pt>
                <c:pt idx="9">
                  <c:v>85</c:v>
                </c:pt>
                <c:pt idx="10">
                  <c:v>87</c:v>
                </c:pt>
                <c:pt idx="11">
                  <c:v>84</c:v>
                </c:pt>
                <c:pt idx="12">
                  <c:v>88</c:v>
                </c:pt>
                <c:pt idx="13">
                  <c:v>85</c:v>
                </c:pt>
                <c:pt idx="14">
                  <c:v>89</c:v>
                </c:pt>
                <c:pt idx="15">
                  <c:v>93</c:v>
                </c:pt>
                <c:pt idx="16">
                  <c:v>86</c:v>
                </c:pt>
                <c:pt idx="17">
                  <c:v>87</c:v>
                </c:pt>
                <c:pt idx="18">
                  <c:v>86</c:v>
                </c:pt>
                <c:pt idx="19">
                  <c:v>83</c:v>
                </c:pt>
                <c:pt idx="20">
                  <c:v>84</c:v>
                </c:pt>
              </c:numCache>
            </c:numRef>
          </c:val>
          <c:smooth val="0"/>
        </c:ser>
        <c:dLbls>
          <c:showLegendKey val="0"/>
          <c:showVal val="0"/>
          <c:showCatName val="0"/>
          <c:showSerName val="0"/>
          <c:showPercent val="0"/>
          <c:showBubbleSize val="0"/>
        </c:dLbls>
        <c:marker val="1"/>
        <c:smooth val="0"/>
        <c:axId val="106248448"/>
        <c:axId val="106250240"/>
      </c:lineChart>
      <c:catAx>
        <c:axId val="106248448"/>
        <c:scaling>
          <c:orientation val="minMax"/>
        </c:scaling>
        <c:delete val="0"/>
        <c:axPos val="b"/>
        <c:numFmt formatCode="General" sourceLinked="1"/>
        <c:majorTickMark val="out"/>
        <c:minorTickMark val="none"/>
        <c:tickLblPos val="nextTo"/>
        <c:crossAx val="106250240"/>
        <c:crosses val="autoZero"/>
        <c:auto val="1"/>
        <c:lblAlgn val="ctr"/>
        <c:lblOffset val="100"/>
        <c:noMultiLvlLbl val="0"/>
      </c:catAx>
      <c:valAx>
        <c:axId val="106250240"/>
        <c:scaling>
          <c:orientation val="minMax"/>
          <c:min val="40"/>
        </c:scaling>
        <c:delete val="0"/>
        <c:axPos val="l"/>
        <c:majorGridlines/>
        <c:numFmt formatCode="&quot;$&quot;#,##0_);[Red]\(&quot;$&quot;#,##0\)" sourceLinked="1"/>
        <c:majorTickMark val="out"/>
        <c:minorTickMark val="none"/>
        <c:tickLblPos val="nextTo"/>
        <c:crossAx val="106248448"/>
        <c:crosses val="autoZero"/>
        <c:crossBetween val="between"/>
      </c:valAx>
    </c:plotArea>
    <c:legend>
      <c:legendPos val="b"/>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0.08879</cdr:x>
      <cdr:y>0.87918</cdr:y>
    </cdr:from>
    <cdr:to>
      <cdr:x>0.58598</cdr:x>
      <cdr:y>0.97558</cdr:y>
    </cdr:to>
    <cdr:sp macro="" textlink="">
      <cdr:nvSpPr>
        <cdr:cNvPr id="2" name="TextBox 1"/>
        <cdr:cNvSpPr txBox="1"/>
      </cdr:nvSpPr>
      <cdr:spPr>
        <a:xfrm xmlns:a="http://schemas.openxmlformats.org/drawingml/2006/main">
          <a:off x="766843" y="5521271"/>
          <a:ext cx="4294322" cy="6054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39678581-6339-47E4-8008-BAB9E5A81D7B}" type="datetimeFigureOut">
              <a:rPr lang="en-US" smtClean="0"/>
              <a:t>8/22/2014</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288033E5-CBA4-4068-A0F0-801E8355CA4C}" type="slidenum">
              <a:rPr lang="en-US" smtClean="0"/>
              <a:t>‹#›</a:t>
            </a:fld>
            <a:endParaRPr lang="en-US" dirty="0"/>
          </a:p>
        </p:txBody>
      </p:sp>
    </p:spTree>
    <p:extLst>
      <p:ext uri="{BB962C8B-B14F-4D97-AF65-F5344CB8AC3E}">
        <p14:creationId xmlns:p14="http://schemas.microsoft.com/office/powerpoint/2010/main" val="270200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E6C6CBC4-C791-4475-B507-2F12588813AA}" type="datetimeFigureOut">
              <a:rPr lang="en-US" smtClean="0"/>
              <a:t>8/22/2014</a:t>
            </a:fld>
            <a:endParaRPr lang="en-US" dirty="0"/>
          </a:p>
        </p:txBody>
      </p:sp>
      <p:sp>
        <p:nvSpPr>
          <p:cNvPr id="4" name="Slide Image Placeholder 3"/>
          <p:cNvSpPr>
            <a:spLocks noGrp="1" noRot="1" noChangeAspect="1"/>
          </p:cNvSpPr>
          <p:nvPr>
            <p:ph type="sldImg" idx="2"/>
          </p:nvPr>
        </p:nvSpPr>
        <p:spPr>
          <a:xfrm>
            <a:off x="706438" y="692150"/>
            <a:ext cx="5537200" cy="4152900"/>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996565"/>
            <a:ext cx="5560060" cy="354680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FE30E149-3F1D-4F72-88AB-1C48F3D73881}" type="slidenum">
              <a:rPr lang="en-US" smtClean="0"/>
              <a:t>‹#›</a:t>
            </a:fld>
            <a:endParaRPr lang="en-US" dirty="0"/>
          </a:p>
        </p:txBody>
      </p:sp>
    </p:spTree>
    <p:extLst>
      <p:ext uri="{BB962C8B-B14F-4D97-AF65-F5344CB8AC3E}">
        <p14:creationId xmlns:p14="http://schemas.microsoft.com/office/powerpoint/2010/main" val="123745011"/>
      </p:ext>
    </p:extLst>
  </p:cSld>
  <p:clrMap bg1="lt1" tx1="dk1" bg2="lt2" tx2="dk2" accent1="accent1" accent2="accent2" accent3="accent3" accent4="accent4" accent5="accent5" accent6="accent6" hlink="hlink" folHlink="folHlink"/>
  <p:notesStyle>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D2080-1332-45EB-8C6D-86FFD95B86C4}" type="slidenum">
              <a:rPr lang="en-US" smtClean="0"/>
              <a:t>1</a:t>
            </a:fld>
            <a:endParaRPr lang="en-US" dirty="0"/>
          </a:p>
        </p:txBody>
      </p:sp>
    </p:spTree>
    <p:extLst>
      <p:ext uri="{BB962C8B-B14F-4D97-AF65-F5344CB8AC3E}">
        <p14:creationId xmlns:p14="http://schemas.microsoft.com/office/powerpoint/2010/main" val="44301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10</a:t>
            </a:fld>
            <a:endParaRPr lang="en-US" dirty="0"/>
          </a:p>
        </p:txBody>
      </p:sp>
    </p:spTree>
    <p:extLst>
      <p:ext uri="{BB962C8B-B14F-4D97-AF65-F5344CB8AC3E}">
        <p14:creationId xmlns:p14="http://schemas.microsoft.com/office/powerpoint/2010/main" val="126380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pPr algn="l"/>
            <a:r>
              <a:rPr lang="en-US" dirty="0" smtClean="0"/>
              <a:t>On April 21, 2011 Governor Tom Corbett signed Executive Order 2011-02 creating the Governor’s Transportation Finance Advisory Commission with the stated purpose of: “develop[</a:t>
            </a:r>
            <a:r>
              <a:rPr lang="en-US" dirty="0" err="1" smtClean="0"/>
              <a:t>ing</a:t>
            </a:r>
            <a:r>
              <a:rPr lang="en-US" dirty="0" smtClean="0"/>
              <a:t>]</a:t>
            </a:r>
            <a:r>
              <a:rPr lang="en-US" baseline="0" dirty="0" smtClean="0"/>
              <a:t> a comprehensive, strategic proposal for addressing the transportation funding needs of Pennsylvania”</a:t>
            </a:r>
          </a:p>
          <a:p>
            <a:pPr algn="l"/>
            <a:endParaRPr lang="en-US" baseline="0" dirty="0" smtClean="0"/>
          </a:p>
          <a:p>
            <a:pPr algn="l"/>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11</a:t>
            </a:fld>
            <a:endParaRPr lang="en-US" dirty="0"/>
          </a:p>
        </p:txBody>
      </p:sp>
    </p:spTree>
    <p:extLst>
      <p:ext uri="{BB962C8B-B14F-4D97-AF65-F5344CB8AC3E}">
        <p14:creationId xmlns:p14="http://schemas.microsoft.com/office/powerpoint/2010/main" val="172914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0E149-3F1D-4F72-88AB-1C48F3D73881}" type="slidenum">
              <a:rPr lang="en-US" smtClean="0"/>
              <a:t>15</a:t>
            </a:fld>
            <a:endParaRPr lang="en-US" dirty="0"/>
          </a:p>
        </p:txBody>
      </p:sp>
    </p:spTree>
    <p:extLst>
      <p:ext uri="{BB962C8B-B14F-4D97-AF65-F5344CB8AC3E}">
        <p14:creationId xmlns:p14="http://schemas.microsoft.com/office/powerpoint/2010/main" val="36347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r>
              <a:rPr lang="en-US" b="1" dirty="0" smtClean="0"/>
              <a:t>Bituminous</a:t>
            </a:r>
            <a:r>
              <a:rPr lang="en-US" dirty="0" smtClean="0"/>
              <a:t>-</a:t>
            </a:r>
            <a:r>
              <a:rPr lang="en-US" baseline="0" dirty="0" smtClean="0"/>
              <a:t> Carbon based, tar like substance: used as a proxy for asphalt costs.</a:t>
            </a:r>
          </a:p>
          <a:p>
            <a:endParaRPr lang="en-US" baseline="0" dirty="0" smtClean="0"/>
          </a:p>
          <a:p>
            <a:r>
              <a:rPr lang="en-US" baseline="0" dirty="0" smtClean="0"/>
              <a:t>Purchasing power graph shows the decreasing purchasing power of HURF revenue and the Gas Tax relative to tons of Bituminous material (asphalt)</a:t>
            </a:r>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2</a:t>
            </a:fld>
            <a:endParaRPr lang="en-US" dirty="0"/>
          </a:p>
        </p:txBody>
      </p:sp>
    </p:spTree>
    <p:extLst>
      <p:ext uri="{BB962C8B-B14F-4D97-AF65-F5344CB8AC3E}">
        <p14:creationId xmlns:p14="http://schemas.microsoft.com/office/powerpoint/2010/main" val="67564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r>
              <a:rPr lang="en-US" dirty="0" smtClean="0"/>
              <a:t>Shows the projected increase in vehicles</a:t>
            </a:r>
            <a:r>
              <a:rPr lang="en-US" baseline="0" dirty="0" smtClean="0"/>
              <a:t> on the road and the miles those vehicles travel (road damage) to the projected consumption of gasoline (roadway building and repair fund source)</a:t>
            </a:r>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3</a:t>
            </a:fld>
            <a:endParaRPr lang="en-US" dirty="0"/>
          </a:p>
        </p:txBody>
      </p:sp>
    </p:spTree>
    <p:extLst>
      <p:ext uri="{BB962C8B-B14F-4D97-AF65-F5344CB8AC3E}">
        <p14:creationId xmlns:p14="http://schemas.microsoft.com/office/powerpoint/2010/main" val="64187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r>
              <a:rPr lang="en-US" dirty="0" smtClean="0"/>
              <a:t>$10</a:t>
            </a:r>
            <a:r>
              <a:rPr lang="en-US" baseline="0" dirty="0" smtClean="0"/>
              <a:t> million statutory cap was first instituted in FY2000.  Since then the Legislature has violated the cap 14 out of 16 years. </a:t>
            </a:r>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4</a:t>
            </a:fld>
            <a:endParaRPr lang="en-US" dirty="0"/>
          </a:p>
        </p:txBody>
      </p:sp>
    </p:spTree>
    <p:extLst>
      <p:ext uri="{BB962C8B-B14F-4D97-AF65-F5344CB8AC3E}">
        <p14:creationId xmlns:p14="http://schemas.microsoft.com/office/powerpoint/2010/main" val="380634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pPr algn="l"/>
            <a:r>
              <a:rPr lang="en-US" dirty="0" smtClean="0"/>
              <a:t>Arizona has consistently</a:t>
            </a:r>
            <a:r>
              <a:rPr lang="en-US" baseline="0" dirty="0" smtClean="0"/>
              <a:t> spent less than the national average per capita on regular highway expenditures since 2002 even though we have taken in more fuel tax revenue per capita.</a:t>
            </a:r>
          </a:p>
          <a:p>
            <a:pPr algn="l"/>
            <a:endParaRPr lang="en-US" baseline="0" dirty="0" smtClean="0"/>
          </a:p>
          <a:p>
            <a:pPr algn="l"/>
            <a:r>
              <a:rPr lang="en-US" b="1" baseline="0" dirty="0" smtClean="0"/>
              <a:t>Regular Highway Expenditures Includes</a:t>
            </a:r>
            <a:r>
              <a:rPr lang="en-US" baseline="0" dirty="0" smtClean="0"/>
              <a:t>: Maintenance, operation, repair, and construction of </a:t>
            </a:r>
            <a:r>
              <a:rPr lang="en-US" baseline="0" dirty="0" err="1" smtClean="0"/>
              <a:t>nontoll</a:t>
            </a:r>
            <a:r>
              <a:rPr lang="en-US" baseline="0" dirty="0" smtClean="0"/>
              <a:t> highways, streets, roads, alleys, sidewalks, bridges, tunnels, ferry boats, viaducts, and related structures. (includes federal funds)</a:t>
            </a:r>
          </a:p>
          <a:p>
            <a:pPr algn="l"/>
            <a:endParaRPr lang="en-US" baseline="0" dirty="0" smtClean="0"/>
          </a:p>
          <a:p>
            <a:pPr algn="l"/>
            <a:r>
              <a:rPr lang="en-US" b="1" baseline="0" dirty="0" smtClean="0"/>
              <a:t>Regular Highway Expenditures Excludes: </a:t>
            </a:r>
            <a:r>
              <a:rPr lang="en-US" b="0" baseline="0" dirty="0" smtClean="0"/>
              <a:t>Patrol or policing of streets and highways and traffic control activities of police or public safety agencies, street cleaning activities, local public parking facilities or meters, operation of water transport and terminal facilities, roads and walkways within parks and maintained by a park agency, drainage unrelated to highway projects.</a:t>
            </a:r>
          </a:p>
          <a:p>
            <a:pPr algn="l"/>
            <a:endParaRPr lang="en-US" b="0" baseline="0" dirty="0" smtClean="0"/>
          </a:p>
          <a:p>
            <a:pPr algn="l"/>
            <a:r>
              <a:rPr lang="en-US" b="1" baseline="0" dirty="0" smtClean="0"/>
              <a:t>Motor Fuel Tax Revenue Includes (If applicable)</a:t>
            </a:r>
            <a:r>
              <a:rPr lang="en-US" b="0" baseline="0" dirty="0" smtClean="0"/>
              <a:t>: Taxes on gasoline, diesel oil, aviation fuel, "gasohol", and any other fuels used in motor vehicles or aircraft.</a:t>
            </a:r>
          </a:p>
          <a:p>
            <a:pPr algn="l"/>
            <a:endParaRPr lang="en-US" b="0" baseline="0" dirty="0" smtClean="0"/>
          </a:p>
          <a:p>
            <a:pPr algn="l"/>
            <a:r>
              <a:rPr lang="en-US" b="1" baseline="0" dirty="0" smtClean="0"/>
              <a:t>Motor Fuel Tax Revenue Excludes (If applicable): </a:t>
            </a:r>
            <a:r>
              <a:rPr lang="en-US" b="0" baseline="0" dirty="0" smtClean="0"/>
              <a:t>Taxes on sale of fuels other than motor fuels--e.g., for heating, lighting, cooking, etc. --and refunds of fuel taxes (deduct from gross tax proceeds).</a:t>
            </a:r>
          </a:p>
          <a:p>
            <a:pPr algn="l"/>
            <a:endParaRPr lang="en-US" b="0" dirty="0"/>
          </a:p>
        </p:txBody>
      </p:sp>
      <p:sp>
        <p:nvSpPr>
          <p:cNvPr id="4" name="Slide Number Placeholder 3"/>
          <p:cNvSpPr>
            <a:spLocks noGrp="1"/>
          </p:cNvSpPr>
          <p:nvPr>
            <p:ph type="sldNum" sz="quarter" idx="10"/>
          </p:nvPr>
        </p:nvSpPr>
        <p:spPr/>
        <p:txBody>
          <a:bodyPr/>
          <a:lstStyle/>
          <a:p>
            <a:fld id="{FE30E149-3F1D-4F72-88AB-1C48F3D73881}" type="slidenum">
              <a:rPr lang="en-US" smtClean="0"/>
              <a:t>5</a:t>
            </a:fld>
            <a:endParaRPr lang="en-US" dirty="0"/>
          </a:p>
        </p:txBody>
      </p:sp>
    </p:spTree>
    <p:extLst>
      <p:ext uri="{BB962C8B-B14F-4D97-AF65-F5344CB8AC3E}">
        <p14:creationId xmlns:p14="http://schemas.microsoft.com/office/powerpoint/2010/main" val="58409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6</a:t>
            </a:fld>
            <a:endParaRPr lang="en-US" dirty="0"/>
          </a:p>
        </p:txBody>
      </p:sp>
    </p:spTree>
    <p:extLst>
      <p:ext uri="{BB962C8B-B14F-4D97-AF65-F5344CB8AC3E}">
        <p14:creationId xmlns:p14="http://schemas.microsoft.com/office/powerpoint/2010/main" val="344046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92150"/>
            <a:ext cx="5537200" cy="4152900"/>
          </a:xfrm>
        </p:spPr>
      </p:sp>
      <p:sp>
        <p:nvSpPr>
          <p:cNvPr id="3" name="Notes Placeholder 2"/>
          <p:cNvSpPr>
            <a:spLocks noGrp="1"/>
          </p:cNvSpPr>
          <p:nvPr>
            <p:ph type="body" idx="1"/>
          </p:nvPr>
        </p:nvSpPr>
        <p:spPr/>
        <p:txBody>
          <a:bodyPr/>
          <a:lstStyle/>
          <a:p>
            <a:r>
              <a:rPr lang="en-US" dirty="0" smtClean="0"/>
              <a:t>Notice the large</a:t>
            </a:r>
            <a:r>
              <a:rPr lang="en-US" baseline="0" dirty="0" smtClean="0"/>
              <a:t> difference including other fees can make. i.e. NY goes from bottom five to number one</a:t>
            </a:r>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7</a:t>
            </a:fld>
            <a:endParaRPr lang="en-US" dirty="0"/>
          </a:p>
        </p:txBody>
      </p:sp>
    </p:spTree>
    <p:extLst>
      <p:ext uri="{BB962C8B-B14F-4D97-AF65-F5344CB8AC3E}">
        <p14:creationId xmlns:p14="http://schemas.microsoft.com/office/powerpoint/2010/main" val="153679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California</a:t>
            </a:r>
            <a:r>
              <a:rPr lang="en-US" sz="1100" dirty="0"/>
              <a:t> calculation: $20,000 (Current Value) X 0.65% =$130 (20,000X0.0065) = 130</a:t>
            </a:r>
          </a:p>
          <a:p>
            <a:endParaRPr lang="en-US" sz="1100" dirty="0"/>
          </a:p>
          <a:p>
            <a:r>
              <a:rPr lang="en-US" sz="1100" b="1" dirty="0"/>
              <a:t>Nevada</a:t>
            </a:r>
            <a:r>
              <a:rPr lang="en-US" sz="1100" dirty="0"/>
              <a:t> calculation: $20,000(Original MSRP) X 35% = $7,000; </a:t>
            </a:r>
          </a:p>
          <a:p>
            <a:r>
              <a:rPr lang="en-US" sz="1100" dirty="0"/>
              <a:t>	           $7,000 X 75% (Depreciation: 5% 1</a:t>
            </a:r>
            <a:r>
              <a:rPr lang="en-US" sz="1100" baseline="30000" dirty="0"/>
              <a:t>st</a:t>
            </a:r>
            <a:r>
              <a:rPr lang="en-US" sz="1100" dirty="0"/>
              <a:t> yr., 10% 2</a:t>
            </a:r>
            <a:r>
              <a:rPr lang="en-US" sz="1100" baseline="30000" dirty="0"/>
              <a:t>nd</a:t>
            </a:r>
            <a:r>
              <a:rPr lang="en-US" sz="1100" dirty="0"/>
              <a:t> &amp;3</a:t>
            </a:r>
            <a:r>
              <a:rPr lang="en-US" sz="1100" baseline="30000" dirty="0"/>
              <a:t>rd</a:t>
            </a:r>
            <a:r>
              <a:rPr lang="en-US" sz="1100" dirty="0"/>
              <a:t> yrs.) = $5,250</a:t>
            </a:r>
          </a:p>
          <a:p>
            <a:r>
              <a:rPr lang="en-US" sz="1100" dirty="0"/>
              <a:t>	           $5,250 X 4% = $210 </a:t>
            </a:r>
          </a:p>
          <a:p>
            <a:r>
              <a:rPr lang="en-US" sz="1100" dirty="0"/>
              <a:t>		{[(20,000X0.35)X0.75]X0.04}=210</a:t>
            </a:r>
          </a:p>
          <a:p>
            <a:endParaRPr lang="en-US" sz="1100" dirty="0"/>
          </a:p>
          <a:p>
            <a:r>
              <a:rPr lang="en-US" sz="1100" b="1" dirty="0"/>
              <a:t>Utah</a:t>
            </a:r>
            <a:r>
              <a:rPr lang="en-US" sz="1100" dirty="0"/>
              <a:t> calculation: Flat fee Schedule for passenger vehicles charges $100 for 3 year old vehicles.</a:t>
            </a:r>
          </a:p>
          <a:p>
            <a:endParaRPr lang="en-US" sz="1100" dirty="0"/>
          </a:p>
          <a:p>
            <a:r>
              <a:rPr lang="en-US" sz="1100" b="1" dirty="0"/>
              <a:t>Colorado </a:t>
            </a:r>
            <a:r>
              <a:rPr lang="en-US" sz="1100" dirty="0"/>
              <a:t>calculation: $20,000(Original MSRP) X 85% = $17,000</a:t>
            </a:r>
          </a:p>
          <a:p>
            <a:r>
              <a:rPr lang="en-US" sz="1100" dirty="0"/>
              <a:t>                                $17,000 X 1.20% (tax rate for 3</a:t>
            </a:r>
            <a:r>
              <a:rPr lang="en-US" sz="1100" baseline="30000" dirty="0"/>
              <a:t>rd</a:t>
            </a:r>
            <a:r>
              <a:rPr lang="en-US" sz="1100" dirty="0"/>
              <a:t> year registration) = $204</a:t>
            </a:r>
          </a:p>
          <a:p>
            <a:r>
              <a:rPr lang="en-US" sz="1100" dirty="0"/>
              <a:t>		[(20,000X0.85)*0.012]=204</a:t>
            </a:r>
          </a:p>
          <a:p>
            <a:endParaRPr lang="en-US" sz="1100" dirty="0"/>
          </a:p>
          <a:p>
            <a:r>
              <a:rPr lang="en-US" sz="1100" b="1" dirty="0"/>
              <a:t>Arizona</a:t>
            </a:r>
            <a:r>
              <a:rPr lang="en-US" sz="1100" dirty="0"/>
              <a:t> calculation: $20,000 (Manufacture’s base retail) X 60% = $12,000</a:t>
            </a:r>
          </a:p>
          <a:p>
            <a:r>
              <a:rPr lang="en-US" sz="1100" dirty="0"/>
              <a:t>	           $12,000 X 83.75% (1yr depreciation) = $10,050</a:t>
            </a:r>
          </a:p>
          <a:p>
            <a:r>
              <a:rPr lang="en-US" sz="1100" dirty="0"/>
              <a:t>	           $10,050 X 83.75% (2yr depreciation) = $8,417</a:t>
            </a:r>
          </a:p>
          <a:p>
            <a:r>
              <a:rPr lang="en-US" sz="1100" dirty="0"/>
              <a:t>	           $8,417  / $100 = $84.17NAV</a:t>
            </a:r>
          </a:p>
          <a:p>
            <a:r>
              <a:rPr lang="en-US" sz="1100" dirty="0"/>
              <a:t>	           $84.17 X $2.89 = $243</a:t>
            </a:r>
          </a:p>
          <a:p>
            <a:pPr defTabSz="924879"/>
            <a:r>
              <a:rPr lang="en-US" sz="1100" dirty="0"/>
              <a:t>		{[(20,000X0.60)*(0.8375)*(0.8375)]/100}X2.89=210</a:t>
            </a:r>
          </a:p>
          <a:p>
            <a:endParaRPr lang="en-US" dirty="0"/>
          </a:p>
        </p:txBody>
      </p:sp>
      <p:sp>
        <p:nvSpPr>
          <p:cNvPr id="4" name="Slide Number Placeholder 3"/>
          <p:cNvSpPr>
            <a:spLocks noGrp="1"/>
          </p:cNvSpPr>
          <p:nvPr>
            <p:ph type="sldNum" sz="quarter" idx="10"/>
          </p:nvPr>
        </p:nvSpPr>
        <p:spPr/>
        <p:txBody>
          <a:bodyPr/>
          <a:lstStyle/>
          <a:p>
            <a:fld id="{FE30E149-3F1D-4F72-88AB-1C48F3D73881}" type="slidenum">
              <a:rPr lang="en-US" smtClean="0"/>
              <a:t>8</a:t>
            </a:fld>
            <a:endParaRPr lang="en-US" dirty="0"/>
          </a:p>
        </p:txBody>
      </p:sp>
    </p:spTree>
    <p:extLst>
      <p:ext uri="{BB962C8B-B14F-4D97-AF65-F5344CB8AC3E}">
        <p14:creationId xmlns:p14="http://schemas.microsoft.com/office/powerpoint/2010/main" val="386940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0E149-3F1D-4F72-88AB-1C48F3D73881}" type="slidenum">
              <a:rPr lang="en-US" smtClean="0"/>
              <a:t>9</a:t>
            </a:fld>
            <a:endParaRPr lang="en-US" dirty="0"/>
          </a:p>
        </p:txBody>
      </p:sp>
    </p:spTree>
    <p:extLst>
      <p:ext uri="{BB962C8B-B14F-4D97-AF65-F5344CB8AC3E}">
        <p14:creationId xmlns:p14="http://schemas.microsoft.com/office/powerpoint/2010/main" val="362927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205832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74534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429475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9144000" cy="3714750"/>
          </a:xfrm>
          <a:prstGeom prst="rect">
            <a:avLst/>
          </a:prstGeom>
        </p:spPr>
      </p:pic>
    </p:spTree>
    <p:extLst>
      <p:ext uri="{BB962C8B-B14F-4D97-AF65-F5344CB8AC3E}">
        <p14:creationId xmlns:p14="http://schemas.microsoft.com/office/powerpoint/2010/main" val="402390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8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23E0-E476-4C71-AAE5-F06521C4AD5F}" type="slidenum">
              <a:rPr lang="en-US" smtClean="0"/>
              <a:t>‹#›</a:t>
            </a:fld>
            <a:endParaRPr lang="en-US" dirty="0"/>
          </a:p>
        </p:txBody>
      </p:sp>
      <p:sp>
        <p:nvSpPr>
          <p:cNvPr id="7" name="Rectangle 6"/>
          <p:cNvSpPr/>
          <p:nvPr userDrawn="1"/>
        </p:nvSpPr>
        <p:spPr>
          <a:xfrm>
            <a:off x="0" y="533400"/>
            <a:ext cx="9144000" cy="838200"/>
          </a:xfrm>
          <a:prstGeom prst="rect">
            <a:avLst/>
          </a:prstGeom>
          <a:gradFill>
            <a:gsLst>
              <a:gs pos="74000">
                <a:srgbClr val="537797"/>
              </a:gs>
              <a:gs pos="29000">
                <a:srgbClr val="537797"/>
              </a:gs>
              <a:gs pos="2000">
                <a:srgbClr val="91A8BD"/>
              </a:gs>
              <a:gs pos="94000">
                <a:schemeClr val="accent1">
                  <a:tint val="44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81000"/>
            <a:ext cx="8229600" cy="1143000"/>
          </a:xfrm>
        </p:spPr>
        <p:txBody>
          <a:bodyPr>
            <a:normAutofit/>
          </a:bodyPr>
          <a:lstStyle>
            <a:lvl1pPr algn="l">
              <a:defRPr sz="40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5867400"/>
            <a:ext cx="685692" cy="784278"/>
          </a:xfrm>
          <a:prstGeom prst="rect">
            <a:avLst/>
          </a:prstGeom>
        </p:spPr>
      </p:pic>
    </p:spTree>
    <p:extLst>
      <p:ext uri="{BB962C8B-B14F-4D97-AF65-F5344CB8AC3E}">
        <p14:creationId xmlns:p14="http://schemas.microsoft.com/office/powerpoint/2010/main" val="252228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300390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123E0-E476-4C71-AAE5-F06521C4AD5F}" type="slidenum">
              <a:rPr lang="en-US" smtClean="0"/>
              <a:t>‹#›</a:t>
            </a:fld>
            <a:endParaRPr lang="en-US" dirty="0"/>
          </a:p>
        </p:txBody>
      </p:sp>
      <p:sp>
        <p:nvSpPr>
          <p:cNvPr id="8" name="Title 1"/>
          <p:cNvSpPr txBox="1">
            <a:spLocks/>
          </p:cNvSpPr>
          <p:nvPr userDrawn="1"/>
        </p:nvSpPr>
        <p:spPr>
          <a:xfrm>
            <a:off x="457200" y="533400"/>
            <a:ext cx="8229600" cy="82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2">
                    <a:lumMod val="20000"/>
                    <a:lumOff val="80000"/>
                  </a:schemeClr>
                </a:solidFill>
                <a:latin typeface="+mj-lt"/>
                <a:ea typeface="+mj-ea"/>
                <a:cs typeface="+mj-cs"/>
              </a:defRPr>
            </a:lvl1pPr>
          </a:lstStyle>
          <a:p>
            <a:r>
              <a:rPr lang="en-US" dirty="0" smtClean="0"/>
              <a:t>Click to edit Master title style</a:t>
            </a:r>
            <a:endParaRPr lang="en-US" dirty="0"/>
          </a:p>
        </p:txBody>
      </p:sp>
      <p:sp>
        <p:nvSpPr>
          <p:cNvPr id="14" name="Rectangle 13"/>
          <p:cNvSpPr/>
          <p:nvPr userDrawn="1"/>
        </p:nvSpPr>
        <p:spPr>
          <a:xfrm>
            <a:off x="0" y="533400"/>
            <a:ext cx="9144000" cy="838200"/>
          </a:xfrm>
          <a:prstGeom prst="rect">
            <a:avLst/>
          </a:prstGeom>
          <a:gradFill>
            <a:gsLst>
              <a:gs pos="74000">
                <a:srgbClr val="537797"/>
              </a:gs>
              <a:gs pos="29000">
                <a:srgbClr val="537797"/>
              </a:gs>
              <a:gs pos="2000">
                <a:srgbClr val="91A8BD"/>
              </a:gs>
              <a:gs pos="94000">
                <a:srgbClr val="7E97AD">
                  <a:tint val="44500"/>
                  <a:satMod val="160000"/>
                </a:srgbClr>
              </a:gs>
            </a:gsLst>
            <a:lin ang="5400000" scaled="0"/>
          </a:gradFill>
          <a:ln w="26425" cap="flat" cmpd="sng" algn="ctr">
            <a:solidFill>
              <a:srgbClr val="7E97A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5867400"/>
            <a:ext cx="685692" cy="784278"/>
          </a:xfrm>
          <a:prstGeom prst="rect">
            <a:avLst/>
          </a:prstGeom>
        </p:spPr>
      </p:pic>
      <p:sp>
        <p:nvSpPr>
          <p:cNvPr id="19" name="Title 18"/>
          <p:cNvSpPr>
            <a:spLocks noGrp="1"/>
          </p:cNvSpPr>
          <p:nvPr>
            <p:ph type="title"/>
          </p:nvPr>
        </p:nvSpPr>
        <p:spPr>
          <a:xfrm>
            <a:off x="457200" y="533400"/>
            <a:ext cx="8229600" cy="838200"/>
          </a:xfrm>
        </p:spPr>
        <p:txBody>
          <a:bodyPr>
            <a:normAutofit/>
          </a:bodyPr>
          <a:lstStyle>
            <a:lvl1pPr algn="l">
              <a:defRPr sz="4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114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241851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260648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284517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303000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D7525-4B94-46F9-A571-7B0D944E0868}" type="datetimeFigureOut">
              <a:rPr lang="en-US" smtClean="0"/>
              <a:t>8/22/2014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123E0-E476-4C71-AAE5-F06521C4AD5F}" type="slidenum">
              <a:rPr lang="en-US" smtClean="0"/>
              <a:t>‹#›</a:t>
            </a:fld>
            <a:endParaRPr lang="en-US" dirty="0"/>
          </a:p>
        </p:txBody>
      </p:sp>
    </p:spTree>
    <p:extLst>
      <p:ext uri="{BB962C8B-B14F-4D97-AF65-F5344CB8AC3E}">
        <p14:creationId xmlns:p14="http://schemas.microsoft.com/office/powerpoint/2010/main" val="84951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D7525-4B94-46F9-A571-7B0D944E0868}" type="datetimeFigureOut">
              <a:rPr lang="en-US" smtClean="0"/>
              <a:t>8/22/2014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123E0-E476-4C71-AAE5-F06521C4AD5F}" type="slidenum">
              <a:rPr lang="en-US" smtClean="0"/>
              <a:t>‹#›</a:t>
            </a:fld>
            <a:endParaRPr lang="en-US" dirty="0"/>
          </a:p>
        </p:txBody>
      </p:sp>
    </p:spTree>
    <p:extLst>
      <p:ext uri="{BB962C8B-B14F-4D97-AF65-F5344CB8AC3E}">
        <p14:creationId xmlns:p14="http://schemas.microsoft.com/office/powerpoint/2010/main" val="386948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lfdqs.taxpolicycenter.org/" TargetMode="Externa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38600"/>
            <a:ext cx="9144000" cy="1600200"/>
          </a:xfrm>
          <a:prstGeom prst="rect">
            <a:avLst/>
          </a:prstGeom>
          <a:gradFill>
            <a:gsLst>
              <a:gs pos="74000">
                <a:srgbClr val="537797"/>
              </a:gs>
              <a:gs pos="29000">
                <a:srgbClr val="537797"/>
              </a:gs>
              <a:gs pos="2000">
                <a:srgbClr val="91A8BD"/>
              </a:gs>
              <a:gs pos="94000">
                <a:schemeClr val="accent1">
                  <a:tint val="44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idx="4294967295"/>
          </p:nvPr>
        </p:nvSpPr>
        <p:spPr>
          <a:xfrm>
            <a:off x="381000" y="4038600"/>
            <a:ext cx="8305800" cy="1600200"/>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3200" b="1" spc="300" dirty="0" smtClean="0">
                <a:solidFill>
                  <a:schemeClr val="bg1"/>
                </a:solidFill>
              </a:rPr>
              <a:t>Transportation Funding Update</a:t>
            </a:r>
            <a:endParaRPr lang="en-US" sz="3200" b="1" spc="300" dirty="0">
              <a:solidFill>
                <a:schemeClr val="bg1"/>
              </a:solidFill>
            </a:endParaRPr>
          </a:p>
        </p:txBody>
      </p:sp>
      <p:sp>
        <p:nvSpPr>
          <p:cNvPr id="5" name="Subtitle 4"/>
          <p:cNvSpPr>
            <a:spLocks noGrp="1"/>
          </p:cNvSpPr>
          <p:nvPr>
            <p:ph type="subTitle" idx="4294967295"/>
          </p:nvPr>
        </p:nvSpPr>
        <p:spPr>
          <a:xfrm>
            <a:off x="5867400" y="6172200"/>
            <a:ext cx="2819400" cy="457200"/>
          </a:xfrm>
        </p:spPr>
        <p:txBody>
          <a:bodyPr>
            <a:normAutofit/>
          </a:bodyPr>
          <a:lstStyle/>
          <a:p>
            <a:pPr marL="0" indent="0" algn="r">
              <a:buNone/>
            </a:pPr>
            <a:r>
              <a:rPr lang="en-US" sz="1800" spc="300" dirty="0" smtClean="0">
                <a:latin typeface="+mj-lt"/>
              </a:rPr>
              <a:t>August 15</a:t>
            </a:r>
            <a:r>
              <a:rPr lang="en-US" sz="1800" spc="300" baseline="30000" dirty="0" smtClean="0">
                <a:latin typeface="+mj-lt"/>
              </a:rPr>
              <a:t>th</a:t>
            </a:r>
            <a:r>
              <a:rPr lang="en-US" sz="1800" spc="300" dirty="0" smtClean="0">
                <a:latin typeface="+mj-lt"/>
              </a:rPr>
              <a:t>, 2014</a:t>
            </a:r>
            <a:endParaRPr lang="en-US" sz="1800" spc="300" dirty="0">
              <a:solidFill>
                <a:schemeClr val="tx1"/>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81000"/>
            <a:ext cx="1066800" cy="1220180"/>
          </a:xfrm>
          <a:prstGeom prst="rect">
            <a:avLst/>
          </a:prstGeom>
        </p:spPr>
      </p:pic>
    </p:spTree>
    <p:extLst>
      <p:ext uri="{BB962C8B-B14F-4D97-AF65-F5344CB8AC3E}">
        <p14:creationId xmlns:p14="http://schemas.microsoft.com/office/powerpoint/2010/main" val="2112706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Revenue Raising Options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7653601"/>
              </p:ext>
            </p:extLst>
          </p:nvPr>
        </p:nvGraphicFramePr>
        <p:xfrm>
          <a:off x="876300" y="1524000"/>
          <a:ext cx="7391400" cy="4511040"/>
        </p:xfrm>
        <a:graphic>
          <a:graphicData uri="http://schemas.openxmlformats.org/drawingml/2006/table">
            <a:tbl>
              <a:tblPr firstRow="1" bandRow="1">
                <a:tableStyleId>{5C22544A-7EE6-4342-B048-85BDC9FD1C3A}</a:tableStyleId>
              </a:tblPr>
              <a:tblGrid>
                <a:gridCol w="3695700"/>
                <a:gridCol w="3695700"/>
              </a:tblGrid>
              <a:tr h="370840">
                <a:tc>
                  <a:txBody>
                    <a:bodyPr/>
                    <a:lstStyle/>
                    <a:p>
                      <a:r>
                        <a:rPr lang="en-US" sz="2000" dirty="0" smtClean="0"/>
                        <a:t>Revenue Raising Options</a:t>
                      </a:r>
                      <a:endParaRPr lang="en-US" sz="2000" dirty="0"/>
                    </a:p>
                  </a:txBody>
                  <a:tcPr/>
                </a:tc>
                <a:tc>
                  <a:txBody>
                    <a:bodyPr/>
                    <a:lstStyle/>
                    <a:p>
                      <a:r>
                        <a:rPr lang="en-US" sz="2000" dirty="0" smtClean="0"/>
                        <a:t>Examples</a:t>
                      </a:r>
                      <a:endParaRPr lang="en-US" sz="2000" dirty="0"/>
                    </a:p>
                  </a:txBody>
                  <a:tcPr/>
                </a:tc>
              </a:tr>
              <a:tr h="370840">
                <a:tc>
                  <a:txBody>
                    <a:bodyPr/>
                    <a:lstStyle/>
                    <a:p>
                      <a:pPr marL="285750" indent="-285750">
                        <a:buFont typeface="Arial" pitchFamily="34" charset="0"/>
                        <a:buChar char="•"/>
                      </a:pPr>
                      <a:r>
                        <a:rPr lang="en-US" sz="1800" dirty="0" smtClean="0"/>
                        <a:t>Institute a Value Capture Revenue model (assessing parcels receive a benefit from a project)</a:t>
                      </a:r>
                      <a:endParaRPr lang="en-US" dirty="0"/>
                    </a:p>
                  </a:txBody>
                  <a:tcPr/>
                </a:tc>
                <a:tc>
                  <a:txBody>
                    <a:bodyPr/>
                    <a:lstStyle/>
                    <a:p>
                      <a:pPr marL="285750" indent="-285750">
                        <a:buFont typeface="Arial" pitchFamily="34" charset="0"/>
                        <a:buChar char="•"/>
                      </a:pPr>
                      <a:r>
                        <a:rPr lang="en-US" sz="1800" dirty="0" smtClean="0"/>
                        <a:t>Connecticut State law allows for an assessment district for Value Capture Revenue </a:t>
                      </a:r>
                      <a:endParaRPr lang="en-US" dirty="0"/>
                    </a:p>
                  </a:txBody>
                  <a:tcPr/>
                </a:tc>
              </a:tr>
              <a:tr h="370840">
                <a:tc>
                  <a:txBody>
                    <a:bodyPr/>
                    <a:lstStyle/>
                    <a:p>
                      <a:pPr marL="285750" indent="-285750">
                        <a:buFont typeface="Arial" pitchFamily="34" charset="0"/>
                        <a:buChar char="•"/>
                      </a:pPr>
                      <a:r>
                        <a:rPr lang="en-US" sz="1800" dirty="0" smtClean="0"/>
                        <a:t>Vehicle-Miles Traveled (VMT) fees (tax the miles traveled based on weight) </a:t>
                      </a:r>
                    </a:p>
                  </a:txBody>
                  <a:tcPr/>
                </a:tc>
                <a:tc>
                  <a:txBody>
                    <a:bodyPr/>
                    <a:lstStyle/>
                    <a:p>
                      <a:pPr marL="285750" indent="-285750">
                        <a:buFont typeface="Arial" pitchFamily="34" charset="0"/>
                        <a:buChar char="•"/>
                      </a:pPr>
                      <a:r>
                        <a:rPr lang="en-US" sz="1800" dirty="0" smtClean="0"/>
                        <a:t>Oregon completed a Road User Fee Pilot Program in 2007, a tax was levied based on weight and miles driven, which The tax was paid at the pump</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Sales Tax (tax the total purchase price)</a:t>
                      </a:r>
                    </a:p>
                    <a:p>
                      <a:pPr marL="285750" indent="-285750">
                        <a:buFont typeface="Arial" pitchFamily="34" charset="0"/>
                        <a:buChar char="•"/>
                      </a:pPr>
                      <a:endParaRPr lang="en-US" sz="18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Virginia passed legislation that eliminates the gas tax and replaces it with a sales tax increase of 0.3% dedicated to transportation</a:t>
                      </a:r>
                      <a:endParaRPr lang="en-US" dirty="0"/>
                    </a:p>
                  </a:txBody>
                  <a:tcPr/>
                </a:tc>
              </a:tr>
            </a:tbl>
          </a:graphicData>
        </a:graphic>
      </p:graphicFrame>
    </p:spTree>
    <p:extLst>
      <p:ext uri="{BB962C8B-B14F-4D97-AF65-F5344CB8AC3E}">
        <p14:creationId xmlns:p14="http://schemas.microsoft.com/office/powerpoint/2010/main" val="1065198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Pennsylvania Example</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29" y="3021380"/>
            <a:ext cx="1600199" cy="20702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890" y="1437401"/>
            <a:ext cx="1057310" cy="15824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5943" y="1659254"/>
            <a:ext cx="6934200" cy="113877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t>APR 2011 </a:t>
            </a:r>
            <a:r>
              <a:rPr lang="en-US" dirty="0"/>
              <a:t>–Transportation Funding Advisory Commission (</a:t>
            </a:r>
            <a:r>
              <a:rPr lang="en-US" dirty="0" err="1"/>
              <a:t>TFAC</a:t>
            </a:r>
            <a:r>
              <a:rPr lang="en-US" dirty="0"/>
              <a:t>) created by </a:t>
            </a:r>
            <a:r>
              <a:rPr lang="en-US" dirty="0" err="1" smtClean="0"/>
              <a:t>EO</a:t>
            </a:r>
            <a:endParaRPr lang="en-US" dirty="0" smtClean="0"/>
          </a:p>
          <a:p>
            <a:pPr marL="285750" indent="-285750">
              <a:buFont typeface="Arial" panose="020B0604020202020204" pitchFamily="34" charset="0"/>
              <a:buChar char="•"/>
            </a:pPr>
            <a:r>
              <a:rPr lang="en-US" sz="1600" dirty="0" smtClean="0"/>
              <a:t>Purpose</a:t>
            </a:r>
            <a:r>
              <a:rPr lang="en-US" sz="1600" dirty="0"/>
              <a:t>: to </a:t>
            </a:r>
            <a:r>
              <a:rPr lang="en-US" sz="1600" i="1" dirty="0"/>
              <a:t>“develop a comprehensive, strategic proposal for addressing the transportation funding needs of Pennsylvania.”</a:t>
            </a:r>
          </a:p>
        </p:txBody>
      </p:sp>
      <p:sp>
        <p:nvSpPr>
          <p:cNvPr id="9" name="TextBox 8"/>
          <p:cNvSpPr txBox="1"/>
          <p:nvPr/>
        </p:nvSpPr>
        <p:spPr>
          <a:xfrm>
            <a:off x="2404743" y="3117774"/>
            <a:ext cx="6434457" cy="187743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t>AUG 2011 </a:t>
            </a:r>
            <a:r>
              <a:rPr lang="en-US" dirty="0"/>
              <a:t>– </a:t>
            </a:r>
            <a:r>
              <a:rPr lang="en-US" dirty="0" err="1"/>
              <a:t>TFAC</a:t>
            </a:r>
            <a:r>
              <a:rPr lang="en-US" dirty="0"/>
              <a:t> publishes their final report which included the following recommendations (millions </a:t>
            </a:r>
            <a:r>
              <a:rPr lang="en-US" dirty="0" smtClean="0"/>
              <a:t>$):</a:t>
            </a:r>
          </a:p>
          <a:p>
            <a:pPr marL="285750" indent="-285750">
              <a:buFont typeface="Arial" panose="020B0604020202020204" pitchFamily="34" charset="0"/>
              <a:buChar char="•"/>
            </a:pPr>
            <a:r>
              <a:rPr lang="en-US" sz="1600" dirty="0" smtClean="0"/>
              <a:t>Cap </a:t>
            </a:r>
            <a:r>
              <a:rPr lang="en-US" sz="1600" dirty="0"/>
              <a:t>or move the State Police costs to the General fund ($0-$</a:t>
            </a:r>
            <a:r>
              <a:rPr lang="en-US" sz="1600" dirty="0" smtClean="0"/>
              <a:t>300)</a:t>
            </a:r>
          </a:p>
          <a:p>
            <a:pPr marL="285750" indent="-285750">
              <a:buFont typeface="Arial" panose="020B0604020202020204" pitchFamily="34" charset="0"/>
              <a:buChar char="•"/>
            </a:pPr>
            <a:r>
              <a:rPr lang="en-US" sz="1600" dirty="0" smtClean="0"/>
              <a:t>Increase </a:t>
            </a:r>
            <a:r>
              <a:rPr lang="en-US" sz="1600" dirty="0"/>
              <a:t>vehicle &amp; driver fees for inflation ($</a:t>
            </a:r>
            <a:r>
              <a:rPr lang="en-US" sz="1600" dirty="0" smtClean="0"/>
              <a:t>574)</a:t>
            </a:r>
          </a:p>
          <a:p>
            <a:pPr marL="285750" indent="-285750">
              <a:buFont typeface="Arial" panose="020B0604020202020204" pitchFamily="34" charset="0"/>
              <a:buChar char="•"/>
            </a:pPr>
            <a:r>
              <a:rPr lang="en-US" sz="1600" dirty="0" smtClean="0"/>
              <a:t>Uncap </a:t>
            </a:r>
            <a:r>
              <a:rPr lang="en-US" sz="1600" dirty="0"/>
              <a:t>Oil Company Franchise Tax (</a:t>
            </a:r>
            <a:r>
              <a:rPr lang="en-US" sz="1600" dirty="0" err="1"/>
              <a:t>OCFT</a:t>
            </a:r>
            <a:r>
              <a:rPr lang="en-US" sz="1600" dirty="0"/>
              <a:t>) ($1,361) </a:t>
            </a:r>
            <a:endParaRPr lang="en-US" sz="1600" dirty="0" smtClean="0"/>
          </a:p>
          <a:p>
            <a:pPr marL="285750" indent="-285750">
              <a:buFont typeface="Arial" panose="020B0604020202020204" pitchFamily="34" charset="0"/>
              <a:buChar char="•"/>
            </a:pPr>
            <a:r>
              <a:rPr lang="en-US" sz="1600" dirty="0" smtClean="0"/>
              <a:t>Vehicle </a:t>
            </a:r>
            <a:r>
              <a:rPr lang="en-US" sz="1600" dirty="0"/>
              <a:t>Fees for Localities ($</a:t>
            </a:r>
            <a:r>
              <a:rPr lang="en-US" sz="1600" dirty="0" smtClean="0"/>
              <a:t>110)</a:t>
            </a:r>
          </a:p>
          <a:p>
            <a:pPr marL="285750" indent="-285750">
              <a:buFont typeface="Arial" panose="020B0604020202020204" pitchFamily="34" charset="0"/>
              <a:buChar char="•"/>
            </a:pPr>
            <a:r>
              <a:rPr lang="en-US" sz="1600" dirty="0" smtClean="0"/>
              <a:t>Dedicate </a:t>
            </a:r>
            <a:r>
              <a:rPr lang="en-US" sz="1600" dirty="0"/>
              <a:t>2-percent of existing sales tax to transit ($172)</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401" y="5091604"/>
            <a:ext cx="1187799" cy="15377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14400" y="5398837"/>
            <a:ext cx="6434457"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2012 – </a:t>
            </a:r>
            <a:r>
              <a:rPr lang="en-US" dirty="0" err="1"/>
              <a:t>PennDOT</a:t>
            </a:r>
            <a:r>
              <a:rPr lang="en-US" dirty="0"/>
              <a:t> publishes the Next Generation Progress Report, detailing modernization efforts &amp; $50-$70 million in cost-savings.</a:t>
            </a:r>
          </a:p>
        </p:txBody>
      </p:sp>
    </p:spTree>
    <p:extLst>
      <p:ext uri="{BB962C8B-B14F-4D97-AF65-F5344CB8AC3E}">
        <p14:creationId xmlns:p14="http://schemas.microsoft.com/office/powerpoint/2010/main" val="408363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Pennsylvania </a:t>
            </a:r>
            <a:r>
              <a:rPr lang="en-US" dirty="0" smtClean="0"/>
              <a:t>Example (cont.)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624" y="1719440"/>
            <a:ext cx="1001576" cy="1295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5943" y="1659254"/>
            <a:ext cx="6934200" cy="141577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FEB 2013 – Governor Corbett releases his Plan for Transportation </a:t>
            </a:r>
            <a:r>
              <a:rPr lang="en-US" dirty="0" smtClean="0"/>
              <a:t>Funding</a:t>
            </a:r>
          </a:p>
          <a:p>
            <a:pPr marL="285750" indent="-285750">
              <a:buFont typeface="Arial" panose="020B0604020202020204" pitchFamily="34" charset="0"/>
              <a:buChar char="•"/>
            </a:pPr>
            <a:r>
              <a:rPr lang="en-US" sz="1600" dirty="0" smtClean="0"/>
              <a:t>Decreases </a:t>
            </a:r>
            <a:r>
              <a:rPr lang="en-US" sz="1600" dirty="0"/>
              <a:t>“at the pump” gas </a:t>
            </a:r>
            <a:r>
              <a:rPr lang="en-US" sz="1600" dirty="0" smtClean="0"/>
              <a:t>tax</a:t>
            </a:r>
          </a:p>
          <a:p>
            <a:pPr marL="285750" indent="-285750">
              <a:buFont typeface="Arial" panose="020B0604020202020204" pitchFamily="34" charset="0"/>
              <a:buChar char="•"/>
            </a:pPr>
            <a:r>
              <a:rPr lang="en-US" sz="1600" dirty="0" smtClean="0"/>
              <a:t>5 </a:t>
            </a:r>
            <a:r>
              <a:rPr lang="en-US" sz="1600" dirty="0"/>
              <a:t>year phased in elimination of the cap on </a:t>
            </a:r>
            <a:r>
              <a:rPr lang="en-US" sz="1600" dirty="0" err="1" smtClean="0"/>
              <a:t>OCFT</a:t>
            </a:r>
            <a:endParaRPr lang="en-US" sz="1600" dirty="0" smtClean="0"/>
          </a:p>
          <a:p>
            <a:pPr marL="285750" indent="-285750">
              <a:buFont typeface="Arial" panose="020B0604020202020204" pitchFamily="34" charset="0"/>
              <a:buChar char="•"/>
            </a:pPr>
            <a:r>
              <a:rPr lang="en-US" sz="1600" dirty="0" smtClean="0"/>
              <a:t>Options </a:t>
            </a:r>
            <a:r>
              <a:rPr lang="en-US" sz="1600" dirty="0"/>
              <a:t>for Counties to assess a $5 registration fee</a:t>
            </a:r>
          </a:p>
        </p:txBody>
      </p:sp>
      <p:sp>
        <p:nvSpPr>
          <p:cNvPr id="10" name="TextBox 9"/>
          <p:cNvSpPr txBox="1"/>
          <p:nvPr/>
        </p:nvSpPr>
        <p:spPr>
          <a:xfrm>
            <a:off x="1752600" y="3200400"/>
            <a:ext cx="7086600" cy="187743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MAR 2013 – </a:t>
            </a:r>
            <a:r>
              <a:rPr lang="en-US" dirty="0" err="1"/>
              <a:t>HB</a:t>
            </a:r>
            <a:r>
              <a:rPr lang="en-US" dirty="0"/>
              <a:t> 1060 is introduced in the </a:t>
            </a:r>
            <a:r>
              <a:rPr lang="en-US" dirty="0" smtClean="0"/>
              <a:t>PA </a:t>
            </a:r>
            <a:r>
              <a:rPr lang="en-US" dirty="0"/>
              <a:t>General Assembly</a:t>
            </a:r>
          </a:p>
          <a:p>
            <a:r>
              <a:rPr lang="en-US" dirty="0"/>
              <a:t>NOV 2013 </a:t>
            </a:r>
            <a:r>
              <a:rPr lang="en-US" dirty="0" smtClean="0"/>
              <a:t>– Signed </a:t>
            </a:r>
            <a:r>
              <a:rPr lang="en-US" dirty="0"/>
              <a:t>by Governor Corbett </a:t>
            </a:r>
            <a:endParaRPr lang="en-US" dirty="0" smtClean="0"/>
          </a:p>
          <a:p>
            <a:pPr marL="285750" indent="-285750">
              <a:buFont typeface="Arial" panose="020B0604020202020204" pitchFamily="34" charset="0"/>
              <a:buChar char="•"/>
            </a:pPr>
            <a:r>
              <a:rPr lang="en-US" sz="1600" dirty="0" smtClean="0"/>
              <a:t>Uncapping </a:t>
            </a:r>
            <a:r>
              <a:rPr lang="en-US" sz="1600" dirty="0"/>
              <a:t>the </a:t>
            </a:r>
            <a:r>
              <a:rPr lang="en-US" sz="1600" dirty="0" err="1" smtClean="0"/>
              <a:t>OCFT</a:t>
            </a:r>
            <a:endParaRPr lang="en-US" sz="1600" dirty="0" smtClean="0"/>
          </a:p>
          <a:p>
            <a:pPr marL="285750" indent="-285750">
              <a:buFont typeface="Arial" panose="020B0604020202020204" pitchFamily="34" charset="0"/>
              <a:buChar char="•"/>
            </a:pPr>
            <a:r>
              <a:rPr lang="en-US" sz="1600" dirty="0" smtClean="0"/>
              <a:t>Local </a:t>
            </a:r>
            <a:r>
              <a:rPr lang="en-US" sz="1600" dirty="0"/>
              <a:t>option registration </a:t>
            </a:r>
            <a:r>
              <a:rPr lang="en-US" sz="1600" dirty="0" smtClean="0"/>
              <a:t>fee</a:t>
            </a:r>
          </a:p>
          <a:p>
            <a:pPr marL="285750" indent="-285750">
              <a:buFont typeface="Arial" panose="020B0604020202020204" pitchFamily="34" charset="0"/>
              <a:buChar char="•"/>
            </a:pPr>
            <a:r>
              <a:rPr lang="en-US" sz="1600" dirty="0" smtClean="0"/>
              <a:t>Provides </a:t>
            </a:r>
            <a:r>
              <a:rPr lang="en-US" sz="1600" dirty="0"/>
              <a:t>for a “bundling” program to help decrease local design and construction </a:t>
            </a:r>
            <a:r>
              <a:rPr lang="en-US" sz="1600" dirty="0" smtClean="0"/>
              <a:t>costs</a:t>
            </a:r>
          </a:p>
          <a:p>
            <a:pPr marL="285750" indent="-285750">
              <a:buFont typeface="Arial" panose="020B0604020202020204" pitchFamily="34" charset="0"/>
              <a:buChar char="•"/>
            </a:pPr>
            <a:r>
              <a:rPr lang="en-US" sz="1600" dirty="0" smtClean="0"/>
              <a:t>Increases </a:t>
            </a:r>
            <a:r>
              <a:rPr lang="en-US" sz="1600" dirty="0"/>
              <a:t>vehicle fees and indexes for inflation</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943" y="3429000"/>
            <a:ext cx="1094036" cy="14140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768" y="5287651"/>
            <a:ext cx="2424432" cy="136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0" y="5603211"/>
            <a:ext cx="438150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a:t>5 year estimate of additional funding is $2.3 - $2.4 </a:t>
            </a:r>
            <a:r>
              <a:rPr lang="en-US" sz="2000" dirty="0" smtClean="0"/>
              <a:t>billion</a:t>
            </a:r>
            <a:endParaRPr lang="en-US" sz="2000" dirty="0"/>
          </a:p>
        </p:txBody>
      </p:sp>
    </p:spTree>
    <p:extLst>
      <p:ext uri="{BB962C8B-B14F-4D97-AF65-F5344CB8AC3E}">
        <p14:creationId xmlns:p14="http://schemas.microsoft.com/office/powerpoint/2010/main" val="2434671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548932" cy="1143000"/>
          </a:xfrm>
        </p:spPr>
        <p:txBody>
          <a:bodyPr/>
          <a:lstStyle/>
          <a:p>
            <a:r>
              <a:rPr lang="en-US" sz="3200" dirty="0">
                <a:solidFill>
                  <a:prstClr val="white"/>
                </a:solidFill>
              </a:rPr>
              <a:t>What do the Gubernatorial Candidates Think?</a:t>
            </a:r>
            <a:endParaRPr lang="en-US" dirty="0"/>
          </a:p>
        </p:txBody>
      </p:sp>
      <p:sp>
        <p:nvSpPr>
          <p:cNvPr id="5" name="TextBox 4"/>
          <p:cNvSpPr txBox="1"/>
          <p:nvPr/>
        </p:nvSpPr>
        <p:spPr>
          <a:xfrm>
            <a:off x="457200" y="1600200"/>
            <a:ext cx="62484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600" dirty="0"/>
              <a:t>“During the state’s economic downturn, the legislature swept millions in </a:t>
            </a:r>
            <a:r>
              <a:rPr lang="en-US" sz="1600" dirty="0" smtClean="0"/>
              <a:t>Highway User Revenue Funds (</a:t>
            </a:r>
            <a:r>
              <a:rPr lang="en-US" sz="1600" dirty="0" err="1" smtClean="0"/>
              <a:t>HURF</a:t>
            </a:r>
            <a:r>
              <a:rPr lang="en-US" sz="1600" dirty="0" smtClean="0"/>
              <a:t>) </a:t>
            </a:r>
            <a:r>
              <a:rPr lang="en-US" sz="1600" dirty="0"/>
              <a:t>to balance the budget.  This practice must not continue.  These resources should be used for highway construction, improvements and other important projects. Our transportation infrastructure is critically important when it comes to travel and tourism, especially in our rural areas.” </a:t>
            </a:r>
            <a:endParaRPr lang="en-US" sz="1600" dirty="0" smtClean="0"/>
          </a:p>
          <a:p>
            <a:pPr algn="just"/>
            <a:endParaRPr lang="en-US" sz="1600" dirty="0" smtClean="0"/>
          </a:p>
          <a:p>
            <a:pPr>
              <a:tabLst>
                <a:tab pos="3030538" algn="l"/>
              </a:tabLst>
            </a:pPr>
            <a:r>
              <a:rPr lang="en-US" sz="1600" dirty="0"/>
              <a:t>	</a:t>
            </a:r>
            <a:r>
              <a:rPr lang="en-US" sz="1600" dirty="0" smtClean="0"/>
              <a:t>–</a:t>
            </a:r>
            <a:r>
              <a:rPr lang="en-US" sz="1600" dirty="0"/>
              <a:t>Ken Bennett </a:t>
            </a:r>
            <a:endParaRPr lang="en-US" dirty="0"/>
          </a:p>
        </p:txBody>
      </p:sp>
      <p:pic>
        <p:nvPicPr>
          <p:cNvPr id="3074" name="Picture 2" descr="http://i.huffpost.com/gen/1124868/thumbs/o-KEN-BENNETT-FREEDOMWORKS-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332" y="1600200"/>
            <a:ext cx="2057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5332" y="4168676"/>
            <a:ext cx="62484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t>“The primary problem with our transportation funding is that those dollars are simply not being used the right way. As governor, I’ll do my part and make sure the state stops sweeping the funds intended to build and maintain roads in our state and rural communities. The amount of Highway User Revenue Fund (</a:t>
            </a:r>
            <a:r>
              <a:rPr lang="en-US" sz="1600" dirty="0" err="1"/>
              <a:t>HURF</a:t>
            </a:r>
            <a:r>
              <a:rPr lang="en-US" sz="1600" dirty="0"/>
              <a:t>) money that has been swept since 2002 is roughly $750 million. It’s bad budget management and I won’t stand for it</a:t>
            </a:r>
            <a:r>
              <a:rPr lang="en-US" sz="1600" dirty="0" smtClean="0"/>
              <a:t>.”</a:t>
            </a:r>
          </a:p>
          <a:p>
            <a:endParaRPr lang="en-US" sz="1600" dirty="0" smtClean="0"/>
          </a:p>
          <a:p>
            <a:pPr>
              <a:tabLst>
                <a:tab pos="3030538" algn="l"/>
              </a:tabLst>
            </a:pPr>
            <a:r>
              <a:rPr lang="en-US" sz="1600" dirty="0"/>
              <a:t>	</a:t>
            </a:r>
            <a:r>
              <a:rPr lang="en-US" sz="1600" dirty="0" smtClean="0"/>
              <a:t>- </a:t>
            </a:r>
            <a:r>
              <a:rPr lang="en-US" sz="1600" dirty="0"/>
              <a:t>Doug </a:t>
            </a:r>
            <a:r>
              <a:rPr lang="en-US" sz="1600" dirty="0" err="1"/>
              <a:t>Ducey</a:t>
            </a:r>
            <a:r>
              <a:rPr lang="en-US" sz="1600" dirty="0"/>
              <a:t> </a:t>
            </a:r>
          </a:p>
        </p:txBody>
      </p:sp>
      <p:pic>
        <p:nvPicPr>
          <p:cNvPr id="3076" name="Picture 4" descr="http://i.azcentral.com/i/2/a/3/L169_CIFR86a0d1af7b87073b0c3df8f3a1fd83a2.jpg"/>
          <p:cNvPicPr>
            <a:picLocks noChangeAspect="1" noChangeArrowheads="1"/>
          </p:cNvPicPr>
          <p:nvPr/>
        </p:nvPicPr>
        <p:blipFill rotWithShape="1">
          <a:blip r:embed="rId3">
            <a:extLst>
              <a:ext uri="{28A0092B-C50C-407E-A947-70E740481C1C}">
                <a14:useLocalDpi xmlns:a14="http://schemas.microsoft.com/office/drawing/2010/main" val="0"/>
              </a:ext>
            </a:extLst>
          </a:blip>
          <a:srcRect r="11190"/>
          <a:stretch/>
        </p:blipFill>
        <p:spPr bwMode="auto">
          <a:xfrm>
            <a:off x="73011" y="4168676"/>
            <a:ext cx="217045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9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447800"/>
            <a:ext cx="6248400"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t>“During the lean years of the Great Recession, our legislature swept </a:t>
            </a:r>
            <a:r>
              <a:rPr lang="en-US" sz="1600" dirty="0" smtClean="0"/>
              <a:t>funds </a:t>
            </a:r>
            <a:r>
              <a:rPr lang="en-US" sz="1600" dirty="0"/>
              <a:t>from our primary source for new road construction and highway repair. Not only has that left too many of our roads in a state of disrepair, but we lost out on opportunities to create quality jobs when our state needed them the most. First, we need to stop sweeping </a:t>
            </a:r>
            <a:r>
              <a:rPr lang="en-US" sz="1600" dirty="0" err="1"/>
              <a:t>HURF</a:t>
            </a:r>
            <a:r>
              <a:rPr lang="en-US" sz="1600" dirty="0"/>
              <a:t> funds for other purposes. Second, we need to start working with the federal government to secure investments that will improve our transportation infrastructure and allow us to expand our trade with Mexico.” </a:t>
            </a:r>
            <a:endParaRPr lang="en-US" sz="1600" dirty="0" smtClean="0"/>
          </a:p>
          <a:p>
            <a:endParaRPr lang="en-US" sz="1600" dirty="0"/>
          </a:p>
          <a:p>
            <a:pPr>
              <a:tabLst>
                <a:tab pos="3030538" algn="l"/>
              </a:tabLst>
            </a:pPr>
            <a:r>
              <a:rPr lang="en-US" sz="1600" dirty="0" smtClean="0"/>
              <a:t>	–</a:t>
            </a:r>
            <a:r>
              <a:rPr lang="en-US" sz="1600" dirty="0"/>
              <a:t>Fred </a:t>
            </a:r>
            <a:r>
              <a:rPr lang="en-US" sz="1600" dirty="0" err="1"/>
              <a:t>DuVal</a:t>
            </a:r>
            <a:endParaRPr lang="en-US" sz="1600" dirty="0"/>
          </a:p>
        </p:txBody>
      </p:sp>
      <p:sp>
        <p:nvSpPr>
          <p:cNvPr id="7" name="TextBox 6"/>
          <p:cNvSpPr txBox="1"/>
          <p:nvPr/>
        </p:nvSpPr>
        <p:spPr>
          <a:xfrm>
            <a:off x="2605332" y="4397276"/>
            <a:ext cx="62484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t>“Transportation and infrastructure greatly impact Arizona’s economy and supporting Arizona’s infrastructure growth is at the top of my priority list. Transportation and infrastructure are to our economic health what air and water quality and health care are to our physical health. Since growth continues to outpace our investment, we must catch up and begin to invest long term for the future.” </a:t>
            </a:r>
            <a:endParaRPr lang="en-US" sz="1600" dirty="0" smtClean="0"/>
          </a:p>
          <a:p>
            <a:endParaRPr lang="en-US" sz="1600" dirty="0"/>
          </a:p>
          <a:p>
            <a:pPr>
              <a:tabLst>
                <a:tab pos="3030538" algn="l"/>
              </a:tabLst>
            </a:pPr>
            <a:r>
              <a:rPr lang="en-US" sz="1600" dirty="0" smtClean="0"/>
              <a:t>	– </a:t>
            </a:r>
            <a:r>
              <a:rPr lang="en-US" sz="1600" dirty="0"/>
              <a:t>Christine Jones </a:t>
            </a:r>
          </a:p>
        </p:txBody>
      </p:sp>
      <p:pic>
        <p:nvPicPr>
          <p:cNvPr id="4098" name="Picture 2" descr="http://tucsongrowup.com/wp-content/uploads/2011/04/l7629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234" y="1600200"/>
            <a:ext cx="180949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heepochtimes.com/n2/images/stories/large/2010/04/02/ChristineJ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26" y="4397276"/>
            <a:ext cx="1680882"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a:spLocks noGrp="1"/>
          </p:cNvSpPr>
          <p:nvPr>
            <p:ph type="title"/>
          </p:nvPr>
        </p:nvSpPr>
        <p:spPr>
          <a:xfrm>
            <a:off x="304800" y="381000"/>
            <a:ext cx="8548932" cy="1143000"/>
          </a:xfrm>
        </p:spPr>
        <p:txBody>
          <a:bodyPr/>
          <a:lstStyle/>
          <a:p>
            <a:r>
              <a:rPr lang="en-US" sz="3200" dirty="0">
                <a:solidFill>
                  <a:prstClr val="white"/>
                </a:solidFill>
              </a:rPr>
              <a:t>What do the Gubernatorial Candidates Think?</a:t>
            </a:r>
            <a:endParaRPr lang="en-US" dirty="0"/>
          </a:p>
        </p:txBody>
      </p:sp>
    </p:spTree>
    <p:extLst>
      <p:ext uri="{BB962C8B-B14F-4D97-AF65-F5344CB8AC3E}">
        <p14:creationId xmlns:p14="http://schemas.microsoft.com/office/powerpoint/2010/main" val="854476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935" y="1981200"/>
            <a:ext cx="624840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t>“It is essential to our state’s economic health that we have a safe, well-maintained transportation system, one that can grow and adapt to our residents’ and industries’ needs. One of my top priorities as Governor will be to work with the legislature and/or Arizona voters to ensure there is adequate funding to build and maintain our streets and roads. To begin, </a:t>
            </a:r>
            <a:r>
              <a:rPr lang="en-US" sz="1600" dirty="0" err="1"/>
              <a:t>HURF</a:t>
            </a:r>
            <a:r>
              <a:rPr lang="en-US" sz="1600" dirty="0"/>
              <a:t> funding must be restored and protected from future sweeps to balance the State’s general fund.” </a:t>
            </a:r>
            <a:endParaRPr lang="en-US" sz="1600" dirty="0" smtClean="0"/>
          </a:p>
          <a:p>
            <a:endParaRPr lang="en-US" sz="1600" dirty="0"/>
          </a:p>
          <a:p>
            <a:pPr>
              <a:tabLst>
                <a:tab pos="3030538" algn="l"/>
              </a:tabLst>
            </a:pPr>
            <a:r>
              <a:rPr lang="en-US" sz="1600" dirty="0" smtClean="0"/>
              <a:t>	– Scott </a:t>
            </a:r>
            <a:r>
              <a:rPr lang="en-US" sz="1600" dirty="0"/>
              <a:t>Smith </a:t>
            </a:r>
          </a:p>
        </p:txBody>
      </p:sp>
      <p:pic>
        <p:nvPicPr>
          <p:cNvPr id="5122" name="Picture 2" descr="http://images.dailykos.com/images/95028/large/1396890731000-scott-smith-timeline-27.jpg?14056626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847" y="1982972"/>
            <a:ext cx="182652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304800" y="381000"/>
            <a:ext cx="8548932" cy="1143000"/>
          </a:xfrm>
        </p:spPr>
        <p:txBody>
          <a:bodyPr/>
          <a:lstStyle/>
          <a:p>
            <a:r>
              <a:rPr lang="en-US" sz="3200" dirty="0">
                <a:solidFill>
                  <a:prstClr val="white"/>
                </a:solidFill>
              </a:rPr>
              <a:t>What do the Gubernatorial Candidates Think?</a:t>
            </a:r>
            <a:endParaRPr lang="en-US" dirty="0"/>
          </a:p>
        </p:txBody>
      </p:sp>
    </p:spTree>
    <p:extLst>
      <p:ext uri="{BB962C8B-B14F-4D97-AF65-F5344CB8AC3E}">
        <p14:creationId xmlns:p14="http://schemas.microsoft.com/office/powerpoint/2010/main" val="256533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Autofit/>
          </a:bodyPr>
          <a:lstStyle/>
          <a:p>
            <a:r>
              <a:rPr lang="en-US" dirty="0" smtClean="0"/>
              <a:t>Current Revenue Structure</a:t>
            </a:r>
            <a:endParaRPr lang="en-US" dirty="0"/>
          </a:p>
        </p:txBody>
      </p:sp>
      <p:sp>
        <p:nvSpPr>
          <p:cNvPr id="2" name="TextBox 1"/>
          <p:cNvSpPr txBox="1"/>
          <p:nvPr/>
        </p:nvSpPr>
        <p:spPr>
          <a:xfrm>
            <a:off x="1828800" y="6012611"/>
            <a:ext cx="2743200" cy="246221"/>
          </a:xfrm>
          <a:prstGeom prst="rect">
            <a:avLst/>
          </a:prstGeom>
          <a:noFill/>
        </p:spPr>
        <p:txBody>
          <a:bodyPr wrap="square" rtlCol="0">
            <a:spAutoFit/>
          </a:bodyPr>
          <a:lstStyle/>
          <a:p>
            <a:r>
              <a:rPr lang="en-US" sz="1000" dirty="0" smtClean="0"/>
              <a:t>Yearly Price Range</a:t>
            </a:r>
            <a:endParaRPr lang="en-US" sz="10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184" b="6424"/>
          <a:stretch/>
        </p:blipFill>
        <p:spPr bwMode="auto">
          <a:xfrm>
            <a:off x="1814284" y="6019800"/>
            <a:ext cx="9071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8"/>
          <p:cNvGraphicFramePr>
            <a:graphicFrameLocks noGrp="1"/>
          </p:cNvGraphicFramePr>
          <p:nvPr>
            <p:ph sz="half" idx="1"/>
            <p:extLst>
              <p:ext uri="{D42A27DB-BD31-4B8C-83A1-F6EECF244321}">
                <p14:modId xmlns:p14="http://schemas.microsoft.com/office/powerpoint/2010/main" val="300476424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912111258"/>
              </p:ext>
            </p:extLst>
          </p:nvPr>
        </p:nvGraphicFramePr>
        <p:xfrm>
          <a:off x="4648200" y="1600199"/>
          <a:ext cx="4038600" cy="472744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6629400" y="2357735"/>
            <a:ext cx="1889051"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200" b="1" dirty="0">
                <a:solidFill>
                  <a:prstClr val="black"/>
                </a:solidFill>
                <a:latin typeface="ZapfHumnst BT"/>
              </a:rPr>
              <a:t>18₵ </a:t>
            </a:r>
            <a:r>
              <a:rPr lang="en-US" sz="1200" dirty="0">
                <a:solidFill>
                  <a:prstClr val="black"/>
                </a:solidFill>
                <a:latin typeface="ZapfHumnst BT"/>
              </a:rPr>
              <a:t>in FY92 is the same as </a:t>
            </a:r>
            <a:r>
              <a:rPr lang="en-US" sz="1200" b="1" dirty="0">
                <a:solidFill>
                  <a:prstClr val="black"/>
                </a:solidFill>
                <a:latin typeface="ZapfHumnst BT"/>
              </a:rPr>
              <a:t>4.89₵ </a:t>
            </a:r>
            <a:r>
              <a:rPr lang="en-US" sz="1200" dirty="0">
                <a:solidFill>
                  <a:prstClr val="black"/>
                </a:solidFill>
                <a:latin typeface="ZapfHumnst BT"/>
              </a:rPr>
              <a:t> </a:t>
            </a:r>
            <a:r>
              <a:rPr lang="en-US" sz="1200" dirty="0" smtClean="0">
                <a:solidFill>
                  <a:prstClr val="black"/>
                </a:solidFill>
                <a:latin typeface="ZapfHumnst BT"/>
              </a:rPr>
              <a:t>in FY13</a:t>
            </a:r>
            <a:endParaRPr lang="en-US" sz="1200" dirty="0">
              <a:solidFill>
                <a:prstClr val="black"/>
              </a:solidFill>
              <a:latin typeface="ZapfHumnst BT"/>
            </a:endParaRPr>
          </a:p>
        </p:txBody>
      </p:sp>
    </p:spTree>
    <p:extLst>
      <p:ext uri="{BB962C8B-B14F-4D97-AF65-F5344CB8AC3E}">
        <p14:creationId xmlns:p14="http://schemas.microsoft.com/office/powerpoint/2010/main" val="597899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n-US" dirty="0" smtClean="0"/>
              <a:t>Projected National Trend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0837973"/>
              </p:ext>
            </p:extLst>
          </p:nvPr>
        </p:nvGraphicFramePr>
        <p:xfrm>
          <a:off x="76200" y="1600199"/>
          <a:ext cx="8839200" cy="49560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4676775" y="6324600"/>
            <a:ext cx="4495800" cy="5334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^U.S. Energy Information Administration (</a:t>
            </a:r>
            <a:r>
              <a:rPr lang="en-US" sz="900" dirty="0" err="1"/>
              <a:t>EIA</a:t>
            </a:r>
            <a:r>
              <a:rPr lang="en-US" sz="900" dirty="0"/>
              <a:t>)</a:t>
            </a:r>
            <a:r>
              <a:rPr lang="en-US" sz="900" baseline="0" dirty="0"/>
              <a:t> Annual Energy </a:t>
            </a:r>
            <a:r>
              <a:rPr lang="en-US" sz="900" baseline="0" dirty="0" smtClean="0"/>
              <a:t>Outlook (</a:t>
            </a:r>
            <a:r>
              <a:rPr lang="en-US" sz="900" baseline="0" dirty="0" err="1" smtClean="0"/>
              <a:t>AEO</a:t>
            </a:r>
            <a:r>
              <a:rPr lang="en-US" sz="900" baseline="0" dirty="0" smtClean="0"/>
              <a:t>) 2013; </a:t>
            </a:r>
            <a:r>
              <a:rPr lang="en-US" sz="900" baseline="0" dirty="0"/>
              <a:t>Reference Case Tables A7 &amp; A11. Accessed at: </a:t>
            </a:r>
            <a:r>
              <a:rPr lang="en-US" sz="900" dirty="0">
                <a:hlinkClick r:id=""/>
              </a:rPr>
              <a:t>http://</a:t>
            </a:r>
            <a:r>
              <a:rPr lang="en-US" sz="900" dirty="0" smtClean="0">
                <a:hlinkClick r:id=""/>
              </a:rPr>
              <a:t>www.eia.gov/analysis/projection-data.cfm#annualproj</a:t>
            </a:r>
            <a:endParaRPr lang="en-US" sz="900" dirty="0"/>
          </a:p>
        </p:txBody>
      </p:sp>
    </p:spTree>
    <p:extLst>
      <p:ext uri="{BB962C8B-B14F-4D97-AF65-F5344CB8AC3E}">
        <p14:creationId xmlns:p14="http://schemas.microsoft.com/office/powerpoint/2010/main" val="2578054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HURF Revenues at FY05 Levels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380603"/>
              </p:ext>
            </p:extLst>
          </p:nvPr>
        </p:nvGraphicFramePr>
        <p:xfrm>
          <a:off x="457200" y="1600199"/>
          <a:ext cx="8305800" cy="48463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1600200" y="4126203"/>
            <a:ext cx="1385618" cy="1285866"/>
            <a:chOff x="3276600" y="4097628"/>
            <a:chExt cx="1385618" cy="1285866"/>
          </a:xfrm>
        </p:grpSpPr>
        <p:sp>
          <p:nvSpPr>
            <p:cNvPr id="12" name="Oval 11"/>
            <p:cNvSpPr/>
            <p:nvPr/>
          </p:nvSpPr>
          <p:spPr>
            <a:xfrm>
              <a:off x="3276600" y="4097628"/>
              <a:ext cx="1371594" cy="1285866"/>
            </a:xfrm>
            <a:prstGeom prst="ellipse">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TextBox 1"/>
            <p:cNvSpPr txBox="1"/>
            <p:nvPr/>
          </p:nvSpPr>
          <p:spPr>
            <a:xfrm>
              <a:off x="3276600" y="4169065"/>
              <a:ext cx="1385618" cy="1064875"/>
            </a:xfrm>
            <a:prstGeom prst="rect">
              <a:avLst/>
            </a:prstGeom>
            <a:noFill/>
            <a:ln>
              <a:no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smtClean="0"/>
                <a:t>Since FY00 the State has violated the statutory cap 14 out of 16 years</a:t>
              </a:r>
              <a:endParaRPr lang="en-US" sz="1100" b="1" dirty="0"/>
            </a:p>
          </p:txBody>
        </p:sp>
      </p:grpSp>
      <p:grpSp>
        <p:nvGrpSpPr>
          <p:cNvPr id="16" name="Group 15"/>
          <p:cNvGrpSpPr/>
          <p:nvPr/>
        </p:nvGrpSpPr>
        <p:grpSpPr>
          <a:xfrm>
            <a:off x="7110676" y="4126203"/>
            <a:ext cx="1385618" cy="1285866"/>
            <a:chOff x="4419600" y="2600324"/>
            <a:chExt cx="1385624" cy="1285876"/>
          </a:xfrm>
        </p:grpSpPr>
        <p:sp>
          <p:nvSpPr>
            <p:cNvPr id="17" name="Oval 16"/>
            <p:cNvSpPr/>
            <p:nvPr/>
          </p:nvSpPr>
          <p:spPr>
            <a:xfrm>
              <a:off x="4419600" y="2600324"/>
              <a:ext cx="1371600" cy="128587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TextBox 1"/>
            <p:cNvSpPr txBox="1"/>
            <p:nvPr/>
          </p:nvSpPr>
          <p:spPr>
            <a:xfrm>
              <a:off x="4419600" y="2773362"/>
              <a:ext cx="1385624" cy="963283"/>
            </a:xfrm>
            <a:prstGeom prst="rect">
              <a:avLst/>
            </a:prstGeom>
            <a:noFill/>
            <a:ln>
              <a:no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smtClean="0"/>
                <a:t>FY15 </a:t>
              </a:r>
              <a:r>
                <a:rPr lang="en-US" b="1" dirty="0"/>
                <a:t>County HURF revenues are currently projected at </a:t>
              </a:r>
              <a:r>
                <a:rPr lang="en-US" b="1" dirty="0" smtClean="0"/>
                <a:t>FY05 </a:t>
              </a:r>
              <a:r>
                <a:rPr lang="en-US" b="1" dirty="0"/>
                <a:t>levels</a:t>
              </a:r>
            </a:p>
          </p:txBody>
        </p:sp>
      </p:grpSp>
      <p:sp>
        <p:nvSpPr>
          <p:cNvPr id="19" name="TextBox 18"/>
          <p:cNvSpPr txBox="1"/>
          <p:nvPr/>
        </p:nvSpPr>
        <p:spPr>
          <a:xfrm>
            <a:off x="1461818" y="6427113"/>
            <a:ext cx="3048000" cy="430887"/>
          </a:xfrm>
          <a:prstGeom prst="rect">
            <a:avLst/>
          </a:prstGeom>
          <a:noFill/>
        </p:spPr>
        <p:txBody>
          <a:bodyPr wrap="square" rtlCol="0">
            <a:spAutoFit/>
          </a:bodyPr>
          <a:lstStyle/>
          <a:p>
            <a:r>
              <a:rPr lang="en-US" sz="1100" dirty="0" smtClean="0"/>
              <a:t>*</a:t>
            </a:r>
            <a:r>
              <a:rPr lang="en-US" sz="1100" dirty="0" err="1" smtClean="0"/>
              <a:t>ADOT</a:t>
            </a:r>
            <a:r>
              <a:rPr lang="en-US" sz="1100" dirty="0" smtClean="0"/>
              <a:t> FY15 </a:t>
            </a:r>
            <a:r>
              <a:rPr lang="en-US" sz="1100" dirty="0"/>
              <a:t>Projections</a:t>
            </a:r>
          </a:p>
          <a:p>
            <a:endParaRPr lang="en-US" sz="1100" dirty="0"/>
          </a:p>
        </p:txBody>
      </p:sp>
    </p:spTree>
    <p:extLst>
      <p:ext uri="{BB962C8B-B14F-4D97-AF65-F5344CB8AC3E}">
        <p14:creationId xmlns:p14="http://schemas.microsoft.com/office/powerpoint/2010/main" val="109569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2590986688"/>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184424350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2"/>
          <p:cNvSpPr>
            <a:spLocks noGrp="1"/>
          </p:cNvSpPr>
          <p:nvPr>
            <p:ph type="title"/>
          </p:nvPr>
        </p:nvSpPr>
        <p:spPr>
          <a:xfrm>
            <a:off x="228600" y="381000"/>
            <a:ext cx="8686800" cy="1143000"/>
          </a:xfrm>
        </p:spPr>
        <p:txBody>
          <a:bodyPr>
            <a:normAutofit fontScale="90000"/>
          </a:bodyPr>
          <a:lstStyle/>
          <a:p>
            <a:r>
              <a:rPr lang="en-US" dirty="0" smtClean="0"/>
              <a:t>Motor Fuel Tax Revenue &amp; Expenditures</a:t>
            </a:r>
            <a:endParaRPr lang="en-US" dirty="0"/>
          </a:p>
        </p:txBody>
      </p:sp>
      <p:sp>
        <p:nvSpPr>
          <p:cNvPr id="9" name="TextBox 1"/>
          <p:cNvSpPr txBox="1"/>
          <p:nvPr/>
        </p:nvSpPr>
        <p:spPr>
          <a:xfrm>
            <a:off x="838200" y="6248400"/>
            <a:ext cx="8258175" cy="5334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t>Source: State </a:t>
            </a:r>
            <a:r>
              <a:rPr lang="en-US" sz="900" dirty="0"/>
              <a:t>&amp; Local Government Finance Data Query System. </a:t>
            </a:r>
            <a:r>
              <a:rPr lang="en-US" sz="900" dirty="0">
                <a:hlinkClick r:id="rId5"/>
              </a:rPr>
              <a:t>http://slfdqs.taxpolicycenter.org</a:t>
            </a:r>
            <a:r>
              <a:rPr lang="en-US" sz="900" dirty="0" smtClean="0">
                <a:hlinkClick r:id="rId5"/>
              </a:rPr>
              <a:t>/</a:t>
            </a:r>
            <a:r>
              <a:rPr lang="en-US" sz="900" dirty="0" smtClean="0"/>
              <a:t> </a:t>
            </a:r>
            <a:r>
              <a:rPr lang="en-US" sz="900" dirty="0"/>
              <a:t>The Urban Institute-Brookings Institution Tax Policy Center. Data from U.S. Census Bureau, Annual Survey of State and Local Government Finances, Government Finances, Volume 4, and Census of Governments (Years). Date of Access: (03-Jun-14 08:22 PM)</a:t>
            </a:r>
          </a:p>
        </p:txBody>
      </p:sp>
    </p:spTree>
    <p:extLst>
      <p:ext uri="{BB962C8B-B14F-4D97-AF65-F5344CB8AC3E}">
        <p14:creationId xmlns:p14="http://schemas.microsoft.com/office/powerpoint/2010/main" val="48468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884"/>
          <a:stretch/>
        </p:blipFill>
        <p:spPr bwMode="auto">
          <a:xfrm>
            <a:off x="1711113" y="1654293"/>
            <a:ext cx="6911122" cy="474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Gasoline Excise Tax By State</a:t>
            </a:r>
            <a:endParaRPr lang="en-US" dirty="0"/>
          </a:p>
        </p:txBody>
      </p:sp>
      <p:sp>
        <p:nvSpPr>
          <p:cNvPr id="10" name="TextBox 9"/>
          <p:cNvSpPr txBox="1"/>
          <p:nvPr/>
        </p:nvSpPr>
        <p:spPr>
          <a:xfrm>
            <a:off x="6294748" y="4692134"/>
            <a:ext cx="395926" cy="169277"/>
          </a:xfrm>
          <a:prstGeom prst="rect">
            <a:avLst/>
          </a:prstGeom>
          <a:noFill/>
        </p:spPr>
        <p:txBody>
          <a:bodyPr wrap="square" lIns="0" tIns="0" rIns="0" bIns="0" rtlCol="0">
            <a:spAutoFit/>
          </a:bodyPr>
          <a:lstStyle/>
          <a:p>
            <a:r>
              <a:rPr lang="en-US" sz="1100" b="1" dirty="0" smtClean="0"/>
              <a:t>16.0₵</a:t>
            </a:r>
            <a:endParaRPr lang="en-US" sz="1100" b="1" dirty="0"/>
          </a:p>
        </p:txBody>
      </p:sp>
      <p:sp>
        <p:nvSpPr>
          <p:cNvPr id="14" name="TextBox 13"/>
          <p:cNvSpPr txBox="1"/>
          <p:nvPr/>
        </p:nvSpPr>
        <p:spPr>
          <a:xfrm>
            <a:off x="2103748" y="5250788"/>
            <a:ext cx="395926" cy="169277"/>
          </a:xfrm>
          <a:prstGeom prst="rect">
            <a:avLst/>
          </a:prstGeom>
          <a:noFill/>
        </p:spPr>
        <p:txBody>
          <a:bodyPr wrap="square" lIns="0" tIns="0" rIns="0" bIns="0" rtlCol="0">
            <a:spAutoFit/>
          </a:bodyPr>
          <a:lstStyle/>
          <a:p>
            <a:r>
              <a:rPr lang="en-US" sz="1100" b="1" dirty="0" smtClean="0"/>
              <a:t>8.0₵</a:t>
            </a:r>
            <a:endParaRPr lang="en-US" sz="1100" b="1" dirty="0"/>
          </a:p>
        </p:txBody>
      </p:sp>
      <p:sp>
        <p:nvSpPr>
          <p:cNvPr id="15" name="TextBox 14"/>
          <p:cNvSpPr txBox="1"/>
          <p:nvPr/>
        </p:nvSpPr>
        <p:spPr>
          <a:xfrm>
            <a:off x="2941948" y="4234934"/>
            <a:ext cx="395926" cy="169277"/>
          </a:xfrm>
          <a:prstGeom prst="rect">
            <a:avLst/>
          </a:prstGeom>
          <a:noFill/>
        </p:spPr>
        <p:txBody>
          <a:bodyPr wrap="square" lIns="0" tIns="0" rIns="0" bIns="0" rtlCol="0">
            <a:spAutoFit/>
          </a:bodyPr>
          <a:lstStyle/>
          <a:p>
            <a:r>
              <a:rPr lang="en-US" sz="1100" b="1" dirty="0" smtClean="0"/>
              <a:t>18.0₵</a:t>
            </a:r>
            <a:endParaRPr lang="en-US" sz="1100" b="1" dirty="0"/>
          </a:p>
        </p:txBody>
      </p:sp>
      <p:sp>
        <p:nvSpPr>
          <p:cNvPr id="16" name="TextBox 15"/>
          <p:cNvSpPr txBox="1"/>
          <p:nvPr/>
        </p:nvSpPr>
        <p:spPr>
          <a:xfrm>
            <a:off x="5456548" y="4343400"/>
            <a:ext cx="395926" cy="169277"/>
          </a:xfrm>
          <a:prstGeom prst="rect">
            <a:avLst/>
          </a:prstGeom>
          <a:noFill/>
        </p:spPr>
        <p:txBody>
          <a:bodyPr wrap="square" lIns="0" tIns="0" rIns="0" bIns="0" rtlCol="0">
            <a:spAutoFit/>
          </a:bodyPr>
          <a:lstStyle/>
          <a:p>
            <a:r>
              <a:rPr lang="en-US" sz="1100" b="1" dirty="0" smtClean="0"/>
              <a:t>21.5₵</a:t>
            </a:r>
            <a:endParaRPr lang="en-US" sz="1100" b="1" dirty="0"/>
          </a:p>
        </p:txBody>
      </p:sp>
      <p:sp>
        <p:nvSpPr>
          <p:cNvPr id="17" name="TextBox 16"/>
          <p:cNvSpPr txBox="1"/>
          <p:nvPr/>
        </p:nvSpPr>
        <p:spPr>
          <a:xfrm>
            <a:off x="2027548" y="3657600"/>
            <a:ext cx="395926" cy="169277"/>
          </a:xfrm>
          <a:prstGeom prst="rect">
            <a:avLst/>
          </a:prstGeom>
          <a:noFill/>
        </p:spPr>
        <p:txBody>
          <a:bodyPr wrap="square" lIns="0" tIns="0" rIns="0" bIns="0" rtlCol="0">
            <a:spAutoFit/>
          </a:bodyPr>
          <a:lstStyle/>
          <a:p>
            <a:r>
              <a:rPr lang="en-US" sz="1100" b="1" dirty="0" smtClean="0"/>
              <a:t>36.0₵</a:t>
            </a:r>
            <a:endParaRPr lang="en-US" sz="1100" b="1" dirty="0"/>
          </a:p>
        </p:txBody>
      </p:sp>
      <p:sp>
        <p:nvSpPr>
          <p:cNvPr id="18" name="TextBox 17"/>
          <p:cNvSpPr txBox="1"/>
          <p:nvPr/>
        </p:nvSpPr>
        <p:spPr>
          <a:xfrm>
            <a:off x="3780148" y="3641467"/>
            <a:ext cx="395926" cy="169277"/>
          </a:xfrm>
          <a:prstGeom prst="rect">
            <a:avLst/>
          </a:prstGeom>
          <a:noFill/>
        </p:spPr>
        <p:txBody>
          <a:bodyPr wrap="square" lIns="0" tIns="0" rIns="0" bIns="0" rtlCol="0">
            <a:spAutoFit/>
          </a:bodyPr>
          <a:lstStyle/>
          <a:p>
            <a:r>
              <a:rPr lang="en-US" sz="1100" b="1" dirty="0" smtClean="0"/>
              <a:t>22.0₵</a:t>
            </a:r>
            <a:endParaRPr lang="en-US" sz="1100" b="1" dirty="0"/>
          </a:p>
        </p:txBody>
      </p:sp>
      <p:sp>
        <p:nvSpPr>
          <p:cNvPr id="19" name="TextBox 18"/>
          <p:cNvSpPr txBox="1"/>
          <p:nvPr/>
        </p:nvSpPr>
        <p:spPr>
          <a:xfrm>
            <a:off x="8595674" y="3124200"/>
            <a:ext cx="395926" cy="169277"/>
          </a:xfrm>
          <a:prstGeom prst="rect">
            <a:avLst/>
          </a:prstGeom>
          <a:noFill/>
        </p:spPr>
        <p:txBody>
          <a:bodyPr wrap="square" lIns="0" tIns="0" rIns="0" bIns="0" rtlCol="0">
            <a:spAutoFit/>
          </a:bodyPr>
          <a:lstStyle/>
          <a:p>
            <a:r>
              <a:rPr lang="en-US" sz="1100" b="1" dirty="0" smtClean="0"/>
              <a:t>25.0₵</a:t>
            </a:r>
            <a:endParaRPr lang="en-US" sz="1100" b="1" dirty="0"/>
          </a:p>
        </p:txBody>
      </p:sp>
      <p:sp>
        <p:nvSpPr>
          <p:cNvPr id="27" name="TextBox 26"/>
          <p:cNvSpPr txBox="1"/>
          <p:nvPr/>
        </p:nvSpPr>
        <p:spPr>
          <a:xfrm>
            <a:off x="8595674" y="3729144"/>
            <a:ext cx="395926" cy="169277"/>
          </a:xfrm>
          <a:prstGeom prst="rect">
            <a:avLst/>
          </a:prstGeom>
          <a:noFill/>
        </p:spPr>
        <p:txBody>
          <a:bodyPr wrap="square" lIns="0" tIns="0" rIns="0" bIns="0" rtlCol="0">
            <a:spAutoFit/>
          </a:bodyPr>
          <a:lstStyle/>
          <a:p>
            <a:r>
              <a:rPr lang="en-US" sz="1100" b="1" dirty="0" smtClean="0"/>
              <a:t>23.0₵</a:t>
            </a:r>
            <a:endParaRPr lang="en-US" sz="1100" b="1" dirty="0"/>
          </a:p>
        </p:txBody>
      </p:sp>
      <p:sp>
        <p:nvSpPr>
          <p:cNvPr id="28" name="TextBox 27"/>
          <p:cNvSpPr txBox="1"/>
          <p:nvPr/>
        </p:nvSpPr>
        <p:spPr>
          <a:xfrm>
            <a:off x="6737022" y="4595873"/>
            <a:ext cx="395926" cy="169277"/>
          </a:xfrm>
          <a:prstGeom prst="rect">
            <a:avLst/>
          </a:prstGeom>
          <a:noFill/>
        </p:spPr>
        <p:txBody>
          <a:bodyPr wrap="square" lIns="0" tIns="0" rIns="0" bIns="0" rtlCol="0">
            <a:spAutoFit/>
          </a:bodyPr>
          <a:lstStyle/>
          <a:p>
            <a:r>
              <a:rPr lang="en-US" sz="1100" b="1" dirty="0" smtClean="0"/>
              <a:t>7.5₵</a:t>
            </a:r>
            <a:endParaRPr lang="en-US" sz="1100" b="1" dirty="0"/>
          </a:p>
        </p:txBody>
      </p:sp>
      <p:sp>
        <p:nvSpPr>
          <p:cNvPr id="29" name="TextBox 28"/>
          <p:cNvSpPr txBox="1"/>
          <p:nvPr/>
        </p:nvSpPr>
        <p:spPr>
          <a:xfrm>
            <a:off x="8595674" y="4327267"/>
            <a:ext cx="395926" cy="169277"/>
          </a:xfrm>
          <a:prstGeom prst="rect">
            <a:avLst/>
          </a:prstGeom>
          <a:noFill/>
        </p:spPr>
        <p:txBody>
          <a:bodyPr wrap="square" lIns="0" tIns="0" rIns="0" bIns="0" rtlCol="0">
            <a:spAutoFit/>
          </a:bodyPr>
          <a:lstStyle/>
          <a:p>
            <a:r>
              <a:rPr lang="en-US" sz="1100" b="1" dirty="0" smtClean="0"/>
              <a:t>23.5₵</a:t>
            </a:r>
            <a:endParaRPr lang="en-US" sz="1100" b="1" dirty="0"/>
          </a:p>
        </p:txBody>
      </p:sp>
      <p:sp>
        <p:nvSpPr>
          <p:cNvPr id="30" name="TextBox 29"/>
          <p:cNvSpPr txBox="1"/>
          <p:nvPr/>
        </p:nvSpPr>
        <p:spPr>
          <a:xfrm>
            <a:off x="7132948" y="5250788"/>
            <a:ext cx="395926" cy="169277"/>
          </a:xfrm>
          <a:prstGeom prst="rect">
            <a:avLst/>
          </a:prstGeom>
          <a:noFill/>
        </p:spPr>
        <p:txBody>
          <a:bodyPr wrap="square" lIns="0" tIns="0" rIns="0" bIns="0" rtlCol="0">
            <a:spAutoFit/>
          </a:bodyPr>
          <a:lstStyle/>
          <a:p>
            <a:r>
              <a:rPr lang="en-US" sz="1100" b="1" dirty="0" smtClean="0"/>
              <a:t>4.0₵</a:t>
            </a:r>
            <a:endParaRPr lang="en-US" sz="1100" b="1" dirty="0"/>
          </a:p>
        </p:txBody>
      </p:sp>
      <p:sp>
        <p:nvSpPr>
          <p:cNvPr id="31" name="TextBox 30"/>
          <p:cNvSpPr txBox="1"/>
          <p:nvPr/>
        </p:nvSpPr>
        <p:spPr>
          <a:xfrm>
            <a:off x="2743985" y="6096000"/>
            <a:ext cx="395926" cy="169277"/>
          </a:xfrm>
          <a:prstGeom prst="rect">
            <a:avLst/>
          </a:prstGeom>
          <a:noFill/>
        </p:spPr>
        <p:txBody>
          <a:bodyPr wrap="square" lIns="0" tIns="0" rIns="0" bIns="0" rtlCol="0">
            <a:spAutoFit/>
          </a:bodyPr>
          <a:lstStyle/>
          <a:p>
            <a:r>
              <a:rPr lang="en-US" sz="1100" b="1" dirty="0" smtClean="0"/>
              <a:t>17.0₵</a:t>
            </a:r>
            <a:endParaRPr lang="en-US" sz="1100" b="1" dirty="0"/>
          </a:p>
        </p:txBody>
      </p:sp>
      <p:sp>
        <p:nvSpPr>
          <p:cNvPr id="32" name="TextBox 31"/>
          <p:cNvSpPr txBox="1"/>
          <p:nvPr/>
        </p:nvSpPr>
        <p:spPr>
          <a:xfrm>
            <a:off x="2858678" y="2743200"/>
            <a:ext cx="395926" cy="169277"/>
          </a:xfrm>
          <a:prstGeom prst="rect">
            <a:avLst/>
          </a:prstGeom>
          <a:noFill/>
        </p:spPr>
        <p:txBody>
          <a:bodyPr wrap="square" lIns="0" tIns="0" rIns="0" bIns="0" rtlCol="0">
            <a:spAutoFit/>
          </a:bodyPr>
          <a:lstStyle/>
          <a:p>
            <a:r>
              <a:rPr lang="en-US" sz="1100" b="1" dirty="0" smtClean="0"/>
              <a:t>25.0₵</a:t>
            </a:r>
            <a:endParaRPr lang="en-US" sz="1100" b="1" dirty="0"/>
          </a:p>
        </p:txBody>
      </p:sp>
      <p:sp>
        <p:nvSpPr>
          <p:cNvPr id="33" name="TextBox 32"/>
          <p:cNvSpPr txBox="1"/>
          <p:nvPr/>
        </p:nvSpPr>
        <p:spPr>
          <a:xfrm>
            <a:off x="5776274" y="3444290"/>
            <a:ext cx="395926" cy="169277"/>
          </a:xfrm>
          <a:prstGeom prst="rect">
            <a:avLst/>
          </a:prstGeom>
          <a:noFill/>
        </p:spPr>
        <p:txBody>
          <a:bodyPr wrap="square" lIns="0" tIns="0" rIns="0" bIns="0" rtlCol="0">
            <a:spAutoFit/>
          </a:bodyPr>
          <a:lstStyle/>
          <a:p>
            <a:r>
              <a:rPr lang="en-US" sz="1100" b="1" dirty="0" smtClean="0"/>
              <a:t>19.0₵</a:t>
            </a:r>
            <a:endParaRPr lang="en-US" sz="1100" b="1" dirty="0"/>
          </a:p>
        </p:txBody>
      </p:sp>
      <p:sp>
        <p:nvSpPr>
          <p:cNvPr id="34" name="TextBox 33"/>
          <p:cNvSpPr txBox="1"/>
          <p:nvPr/>
        </p:nvSpPr>
        <p:spPr>
          <a:xfrm rot="16200000">
            <a:off x="6189118" y="3402129"/>
            <a:ext cx="395926" cy="169277"/>
          </a:xfrm>
          <a:prstGeom prst="rect">
            <a:avLst/>
          </a:prstGeom>
          <a:noFill/>
        </p:spPr>
        <p:txBody>
          <a:bodyPr wrap="square" lIns="0" tIns="0" rIns="0" bIns="0" rtlCol="0">
            <a:spAutoFit/>
          </a:bodyPr>
          <a:lstStyle/>
          <a:p>
            <a:r>
              <a:rPr lang="en-US" sz="1100" b="1" dirty="0" smtClean="0"/>
              <a:t>18.0₵</a:t>
            </a:r>
            <a:endParaRPr lang="en-US" sz="1100" b="1" dirty="0"/>
          </a:p>
        </p:txBody>
      </p:sp>
      <p:sp>
        <p:nvSpPr>
          <p:cNvPr id="35" name="TextBox 34"/>
          <p:cNvSpPr txBox="1"/>
          <p:nvPr/>
        </p:nvSpPr>
        <p:spPr>
          <a:xfrm>
            <a:off x="5258585" y="3124200"/>
            <a:ext cx="395926" cy="169277"/>
          </a:xfrm>
          <a:prstGeom prst="rect">
            <a:avLst/>
          </a:prstGeom>
          <a:noFill/>
        </p:spPr>
        <p:txBody>
          <a:bodyPr wrap="square" lIns="0" tIns="0" rIns="0" bIns="0" rtlCol="0">
            <a:spAutoFit/>
          </a:bodyPr>
          <a:lstStyle/>
          <a:p>
            <a:r>
              <a:rPr lang="en-US" sz="1100" b="1" dirty="0" smtClean="0"/>
              <a:t>21.0₵</a:t>
            </a:r>
            <a:endParaRPr lang="en-US" sz="1100" b="1" dirty="0"/>
          </a:p>
        </p:txBody>
      </p:sp>
      <p:sp>
        <p:nvSpPr>
          <p:cNvPr id="36" name="TextBox 35"/>
          <p:cNvSpPr txBox="1"/>
          <p:nvPr/>
        </p:nvSpPr>
        <p:spPr>
          <a:xfrm>
            <a:off x="4709474" y="3684731"/>
            <a:ext cx="395926" cy="169277"/>
          </a:xfrm>
          <a:prstGeom prst="rect">
            <a:avLst/>
          </a:prstGeom>
          <a:noFill/>
        </p:spPr>
        <p:txBody>
          <a:bodyPr wrap="square" lIns="0" tIns="0" rIns="0" bIns="0" rtlCol="0">
            <a:spAutoFit/>
          </a:bodyPr>
          <a:lstStyle/>
          <a:p>
            <a:r>
              <a:rPr lang="en-US" sz="1100" b="1" dirty="0" smtClean="0"/>
              <a:t>24.0₵</a:t>
            </a:r>
            <a:endParaRPr lang="en-US" sz="1100" b="1" dirty="0"/>
          </a:p>
        </p:txBody>
      </p:sp>
      <p:sp>
        <p:nvSpPr>
          <p:cNvPr id="37" name="TextBox 36"/>
          <p:cNvSpPr txBox="1"/>
          <p:nvPr/>
        </p:nvSpPr>
        <p:spPr>
          <a:xfrm>
            <a:off x="6354087" y="3817243"/>
            <a:ext cx="395926" cy="169277"/>
          </a:xfrm>
          <a:prstGeom prst="rect">
            <a:avLst/>
          </a:prstGeom>
          <a:noFill/>
        </p:spPr>
        <p:txBody>
          <a:bodyPr wrap="square" lIns="0" tIns="0" rIns="0" bIns="0" rtlCol="0">
            <a:spAutoFit/>
          </a:bodyPr>
          <a:lstStyle/>
          <a:p>
            <a:r>
              <a:rPr lang="en-US" sz="1100" b="1" dirty="0" smtClean="0"/>
              <a:t>31.1₵</a:t>
            </a:r>
            <a:endParaRPr lang="en-US" sz="1100" b="1" dirty="0"/>
          </a:p>
        </p:txBody>
      </p:sp>
      <p:sp>
        <p:nvSpPr>
          <p:cNvPr id="38" name="TextBox 37"/>
          <p:cNvSpPr txBox="1"/>
          <p:nvPr/>
        </p:nvSpPr>
        <p:spPr>
          <a:xfrm>
            <a:off x="5547674" y="4996934"/>
            <a:ext cx="395926" cy="169277"/>
          </a:xfrm>
          <a:prstGeom prst="rect">
            <a:avLst/>
          </a:prstGeom>
          <a:noFill/>
        </p:spPr>
        <p:txBody>
          <a:bodyPr wrap="square" lIns="0" tIns="0" rIns="0" bIns="0" rtlCol="0">
            <a:spAutoFit/>
          </a:bodyPr>
          <a:lstStyle/>
          <a:p>
            <a:r>
              <a:rPr lang="en-US" sz="1100" b="1" dirty="0" smtClean="0"/>
              <a:t>20.0₵</a:t>
            </a:r>
            <a:endParaRPr lang="en-US" sz="1100" b="1" dirty="0"/>
          </a:p>
        </p:txBody>
      </p:sp>
      <p:sp>
        <p:nvSpPr>
          <p:cNvPr id="39" name="TextBox 38"/>
          <p:cNvSpPr txBox="1"/>
          <p:nvPr/>
        </p:nvSpPr>
        <p:spPr>
          <a:xfrm>
            <a:off x="8047348" y="2209800"/>
            <a:ext cx="395926" cy="169277"/>
          </a:xfrm>
          <a:prstGeom prst="rect">
            <a:avLst/>
          </a:prstGeom>
          <a:noFill/>
        </p:spPr>
        <p:txBody>
          <a:bodyPr wrap="square" lIns="0" tIns="0" rIns="0" bIns="0" rtlCol="0">
            <a:spAutoFit/>
          </a:bodyPr>
          <a:lstStyle/>
          <a:p>
            <a:r>
              <a:rPr lang="en-US" sz="1100" b="1" dirty="0"/>
              <a:t>3</a:t>
            </a:r>
            <a:r>
              <a:rPr lang="en-US" sz="1100" b="1" dirty="0" smtClean="0"/>
              <a:t>0.0₵</a:t>
            </a:r>
            <a:endParaRPr lang="en-US" sz="1100" b="1" dirty="0"/>
          </a:p>
        </p:txBody>
      </p:sp>
      <p:sp>
        <p:nvSpPr>
          <p:cNvPr id="40" name="TextBox 39"/>
          <p:cNvSpPr txBox="1"/>
          <p:nvPr/>
        </p:nvSpPr>
        <p:spPr>
          <a:xfrm>
            <a:off x="8595674" y="4001909"/>
            <a:ext cx="395926" cy="169277"/>
          </a:xfrm>
          <a:prstGeom prst="rect">
            <a:avLst/>
          </a:prstGeom>
          <a:noFill/>
        </p:spPr>
        <p:txBody>
          <a:bodyPr wrap="square" lIns="0" tIns="0" rIns="0" bIns="0" rtlCol="0">
            <a:spAutoFit/>
          </a:bodyPr>
          <a:lstStyle/>
          <a:p>
            <a:r>
              <a:rPr lang="en-US" sz="1100" b="1" dirty="0" smtClean="0"/>
              <a:t>23.9₵</a:t>
            </a:r>
            <a:endParaRPr lang="en-US" sz="1100" b="1" dirty="0"/>
          </a:p>
        </p:txBody>
      </p:sp>
      <p:sp>
        <p:nvSpPr>
          <p:cNvPr id="41" name="TextBox 40"/>
          <p:cNvSpPr txBox="1"/>
          <p:nvPr/>
        </p:nvSpPr>
        <p:spPr>
          <a:xfrm>
            <a:off x="8595674" y="2514600"/>
            <a:ext cx="395926" cy="169277"/>
          </a:xfrm>
          <a:prstGeom prst="rect">
            <a:avLst/>
          </a:prstGeom>
          <a:noFill/>
        </p:spPr>
        <p:txBody>
          <a:bodyPr wrap="square" lIns="0" tIns="0" rIns="0" bIns="0" rtlCol="0">
            <a:spAutoFit/>
          </a:bodyPr>
          <a:lstStyle/>
          <a:p>
            <a:r>
              <a:rPr lang="en-US" sz="1100" b="1" dirty="0" smtClean="0"/>
              <a:t>24.0₵</a:t>
            </a:r>
            <a:endParaRPr lang="en-US" sz="1100" b="1" dirty="0"/>
          </a:p>
        </p:txBody>
      </p:sp>
      <p:sp>
        <p:nvSpPr>
          <p:cNvPr id="42" name="TextBox 41"/>
          <p:cNvSpPr txBox="1"/>
          <p:nvPr/>
        </p:nvSpPr>
        <p:spPr>
          <a:xfrm>
            <a:off x="6328164" y="2922425"/>
            <a:ext cx="395926" cy="169277"/>
          </a:xfrm>
          <a:prstGeom prst="rect">
            <a:avLst/>
          </a:prstGeom>
          <a:noFill/>
        </p:spPr>
        <p:txBody>
          <a:bodyPr wrap="square" lIns="0" tIns="0" rIns="0" bIns="0" rtlCol="0">
            <a:spAutoFit/>
          </a:bodyPr>
          <a:lstStyle/>
          <a:p>
            <a:r>
              <a:rPr lang="en-US" sz="1100" b="1" dirty="0" smtClean="0"/>
              <a:t>19.0₵</a:t>
            </a:r>
            <a:endParaRPr lang="en-US" sz="1100" b="1" dirty="0"/>
          </a:p>
        </p:txBody>
      </p:sp>
      <p:sp>
        <p:nvSpPr>
          <p:cNvPr id="43" name="TextBox 42"/>
          <p:cNvSpPr txBox="1"/>
          <p:nvPr/>
        </p:nvSpPr>
        <p:spPr>
          <a:xfrm>
            <a:off x="5141957" y="2394466"/>
            <a:ext cx="395926" cy="169277"/>
          </a:xfrm>
          <a:prstGeom prst="rect">
            <a:avLst/>
          </a:prstGeom>
          <a:noFill/>
        </p:spPr>
        <p:txBody>
          <a:bodyPr wrap="square" lIns="0" tIns="0" rIns="0" bIns="0" rtlCol="0">
            <a:spAutoFit/>
          </a:bodyPr>
          <a:lstStyle/>
          <a:p>
            <a:r>
              <a:rPr lang="en-US" sz="1100" b="1" dirty="0" smtClean="0"/>
              <a:t>28.5₵</a:t>
            </a:r>
            <a:endParaRPr lang="en-US" sz="1100" b="1" dirty="0"/>
          </a:p>
        </p:txBody>
      </p:sp>
      <p:sp>
        <p:nvSpPr>
          <p:cNvPr id="44" name="TextBox 43"/>
          <p:cNvSpPr txBox="1"/>
          <p:nvPr/>
        </p:nvSpPr>
        <p:spPr>
          <a:xfrm>
            <a:off x="5837548" y="4528066"/>
            <a:ext cx="395926" cy="169277"/>
          </a:xfrm>
          <a:prstGeom prst="rect">
            <a:avLst/>
          </a:prstGeom>
          <a:noFill/>
        </p:spPr>
        <p:txBody>
          <a:bodyPr wrap="square" lIns="0" tIns="0" rIns="0" bIns="0" rtlCol="0">
            <a:spAutoFit/>
          </a:bodyPr>
          <a:lstStyle/>
          <a:p>
            <a:r>
              <a:rPr lang="en-US" sz="1100" b="1" dirty="0" smtClean="0"/>
              <a:t>18.0₵</a:t>
            </a:r>
            <a:endParaRPr lang="en-US" sz="1100" b="1" dirty="0"/>
          </a:p>
        </p:txBody>
      </p:sp>
      <p:sp>
        <p:nvSpPr>
          <p:cNvPr id="45" name="TextBox 44"/>
          <p:cNvSpPr txBox="1"/>
          <p:nvPr/>
        </p:nvSpPr>
        <p:spPr>
          <a:xfrm>
            <a:off x="5456548" y="3759475"/>
            <a:ext cx="395926" cy="169277"/>
          </a:xfrm>
          <a:prstGeom prst="rect">
            <a:avLst/>
          </a:prstGeom>
          <a:noFill/>
        </p:spPr>
        <p:txBody>
          <a:bodyPr wrap="square" lIns="0" tIns="0" rIns="0" bIns="0" rtlCol="0">
            <a:spAutoFit/>
          </a:bodyPr>
          <a:lstStyle/>
          <a:p>
            <a:r>
              <a:rPr lang="en-US" sz="1100" b="1" dirty="0" smtClean="0"/>
              <a:t>17.0₵</a:t>
            </a:r>
            <a:endParaRPr lang="en-US" sz="1100" b="1" dirty="0"/>
          </a:p>
        </p:txBody>
      </p:sp>
      <p:sp>
        <p:nvSpPr>
          <p:cNvPr id="46" name="TextBox 45"/>
          <p:cNvSpPr txBox="1"/>
          <p:nvPr/>
        </p:nvSpPr>
        <p:spPr>
          <a:xfrm>
            <a:off x="3490274" y="2209800"/>
            <a:ext cx="395926" cy="169277"/>
          </a:xfrm>
          <a:prstGeom prst="rect">
            <a:avLst/>
          </a:prstGeom>
          <a:noFill/>
        </p:spPr>
        <p:txBody>
          <a:bodyPr wrap="square" lIns="0" tIns="0" rIns="0" bIns="0" rtlCol="0">
            <a:spAutoFit/>
          </a:bodyPr>
          <a:lstStyle/>
          <a:p>
            <a:r>
              <a:rPr lang="en-US" sz="1100" b="1" dirty="0" smtClean="0"/>
              <a:t>27.0₵</a:t>
            </a:r>
            <a:endParaRPr lang="en-US" sz="1100" b="1" dirty="0"/>
          </a:p>
        </p:txBody>
      </p:sp>
      <p:sp>
        <p:nvSpPr>
          <p:cNvPr id="47" name="TextBox 46"/>
          <p:cNvSpPr txBox="1"/>
          <p:nvPr/>
        </p:nvSpPr>
        <p:spPr>
          <a:xfrm>
            <a:off x="4511511" y="3196471"/>
            <a:ext cx="395926" cy="169277"/>
          </a:xfrm>
          <a:prstGeom prst="rect">
            <a:avLst/>
          </a:prstGeom>
          <a:noFill/>
        </p:spPr>
        <p:txBody>
          <a:bodyPr wrap="square" lIns="0" tIns="0" rIns="0" bIns="0" rtlCol="0">
            <a:spAutoFit/>
          </a:bodyPr>
          <a:lstStyle/>
          <a:p>
            <a:r>
              <a:rPr lang="en-US" sz="1100" b="1" dirty="0" smtClean="0"/>
              <a:t>26.4₵</a:t>
            </a:r>
            <a:endParaRPr lang="en-US" sz="1100" b="1" dirty="0"/>
          </a:p>
        </p:txBody>
      </p:sp>
      <p:sp>
        <p:nvSpPr>
          <p:cNvPr id="48" name="TextBox 47"/>
          <p:cNvSpPr txBox="1"/>
          <p:nvPr/>
        </p:nvSpPr>
        <p:spPr>
          <a:xfrm>
            <a:off x="2410905" y="3309228"/>
            <a:ext cx="395926" cy="169277"/>
          </a:xfrm>
          <a:prstGeom prst="rect">
            <a:avLst/>
          </a:prstGeom>
          <a:noFill/>
        </p:spPr>
        <p:txBody>
          <a:bodyPr wrap="square" lIns="0" tIns="0" rIns="0" bIns="0" rtlCol="0">
            <a:spAutoFit/>
          </a:bodyPr>
          <a:lstStyle/>
          <a:p>
            <a:r>
              <a:rPr lang="en-US" sz="1100" b="1" dirty="0" smtClean="0"/>
              <a:t>23.0₵</a:t>
            </a:r>
            <a:endParaRPr lang="en-US" sz="1100" b="1" dirty="0"/>
          </a:p>
        </p:txBody>
      </p:sp>
      <p:sp>
        <p:nvSpPr>
          <p:cNvPr id="49" name="TextBox 48"/>
          <p:cNvSpPr txBox="1"/>
          <p:nvPr/>
        </p:nvSpPr>
        <p:spPr>
          <a:xfrm>
            <a:off x="7521018" y="1828800"/>
            <a:ext cx="395926" cy="169277"/>
          </a:xfrm>
          <a:prstGeom prst="rect">
            <a:avLst/>
          </a:prstGeom>
          <a:noFill/>
        </p:spPr>
        <p:txBody>
          <a:bodyPr wrap="square" lIns="0" tIns="0" rIns="0" bIns="0" rtlCol="0">
            <a:spAutoFit/>
          </a:bodyPr>
          <a:lstStyle/>
          <a:p>
            <a:r>
              <a:rPr lang="en-US" sz="1100" b="1" dirty="0" smtClean="0"/>
              <a:t>22.2₵</a:t>
            </a:r>
            <a:endParaRPr lang="en-US" sz="1100" b="1" dirty="0"/>
          </a:p>
        </p:txBody>
      </p:sp>
      <p:sp>
        <p:nvSpPr>
          <p:cNvPr id="50" name="TextBox 49"/>
          <p:cNvSpPr txBox="1"/>
          <p:nvPr/>
        </p:nvSpPr>
        <p:spPr>
          <a:xfrm>
            <a:off x="8595674" y="3394434"/>
            <a:ext cx="395926" cy="169277"/>
          </a:xfrm>
          <a:prstGeom prst="rect">
            <a:avLst/>
          </a:prstGeom>
          <a:noFill/>
        </p:spPr>
        <p:txBody>
          <a:bodyPr wrap="square" lIns="0" tIns="0" rIns="0" bIns="0" rtlCol="0">
            <a:spAutoFit/>
          </a:bodyPr>
          <a:lstStyle/>
          <a:p>
            <a:r>
              <a:rPr lang="en-US" sz="1100" b="1" dirty="0" smtClean="0"/>
              <a:t>10.5₵</a:t>
            </a:r>
            <a:endParaRPr lang="en-US" sz="1100" b="1" dirty="0"/>
          </a:p>
        </p:txBody>
      </p:sp>
      <p:sp>
        <p:nvSpPr>
          <p:cNvPr id="51" name="TextBox 50"/>
          <p:cNvSpPr txBox="1"/>
          <p:nvPr/>
        </p:nvSpPr>
        <p:spPr>
          <a:xfrm>
            <a:off x="3629320" y="4255838"/>
            <a:ext cx="395926" cy="169277"/>
          </a:xfrm>
          <a:prstGeom prst="rect">
            <a:avLst/>
          </a:prstGeom>
          <a:noFill/>
        </p:spPr>
        <p:txBody>
          <a:bodyPr wrap="square" lIns="0" tIns="0" rIns="0" bIns="0" rtlCol="0">
            <a:spAutoFit/>
          </a:bodyPr>
          <a:lstStyle/>
          <a:p>
            <a:r>
              <a:rPr lang="en-US" sz="1100" b="1" dirty="0" smtClean="0"/>
              <a:t>17.0₵</a:t>
            </a:r>
            <a:endParaRPr lang="en-US" sz="1100" b="1" dirty="0"/>
          </a:p>
        </p:txBody>
      </p:sp>
      <p:sp>
        <p:nvSpPr>
          <p:cNvPr id="52" name="TextBox 51"/>
          <p:cNvSpPr txBox="1"/>
          <p:nvPr/>
        </p:nvSpPr>
        <p:spPr>
          <a:xfrm>
            <a:off x="7463672" y="2738007"/>
            <a:ext cx="395926" cy="169277"/>
          </a:xfrm>
          <a:prstGeom prst="rect">
            <a:avLst/>
          </a:prstGeom>
          <a:noFill/>
        </p:spPr>
        <p:txBody>
          <a:bodyPr wrap="square" lIns="0" tIns="0" rIns="0" bIns="0" rtlCol="0">
            <a:spAutoFit/>
          </a:bodyPr>
          <a:lstStyle/>
          <a:p>
            <a:r>
              <a:rPr lang="en-US" sz="1100" b="1" dirty="0" smtClean="0"/>
              <a:t>8.1₵</a:t>
            </a:r>
            <a:endParaRPr lang="en-US" sz="1100" b="1" dirty="0"/>
          </a:p>
        </p:txBody>
      </p:sp>
      <p:sp>
        <p:nvSpPr>
          <p:cNvPr id="53" name="TextBox 52"/>
          <p:cNvSpPr txBox="1"/>
          <p:nvPr/>
        </p:nvSpPr>
        <p:spPr>
          <a:xfrm>
            <a:off x="7132948" y="4001909"/>
            <a:ext cx="395926" cy="169277"/>
          </a:xfrm>
          <a:prstGeom prst="rect">
            <a:avLst/>
          </a:prstGeom>
          <a:noFill/>
        </p:spPr>
        <p:txBody>
          <a:bodyPr wrap="square" lIns="0" tIns="0" rIns="0" bIns="0" rtlCol="0">
            <a:spAutoFit/>
          </a:bodyPr>
          <a:lstStyle/>
          <a:p>
            <a:r>
              <a:rPr lang="en-US" sz="1100" b="1" dirty="0" smtClean="0"/>
              <a:t>36.5₵</a:t>
            </a:r>
            <a:endParaRPr lang="en-US" sz="1100" b="1" dirty="0"/>
          </a:p>
        </p:txBody>
      </p:sp>
      <p:sp>
        <p:nvSpPr>
          <p:cNvPr id="54" name="TextBox 53"/>
          <p:cNvSpPr txBox="1"/>
          <p:nvPr/>
        </p:nvSpPr>
        <p:spPr>
          <a:xfrm>
            <a:off x="4479303" y="2218805"/>
            <a:ext cx="395926" cy="169277"/>
          </a:xfrm>
          <a:prstGeom prst="rect">
            <a:avLst/>
          </a:prstGeom>
          <a:noFill/>
        </p:spPr>
        <p:txBody>
          <a:bodyPr wrap="square" lIns="0" tIns="0" rIns="0" bIns="0" rtlCol="0">
            <a:spAutoFit/>
          </a:bodyPr>
          <a:lstStyle/>
          <a:p>
            <a:r>
              <a:rPr lang="en-US" sz="1100" b="1" dirty="0" smtClean="0"/>
              <a:t>23.0₵</a:t>
            </a:r>
            <a:endParaRPr lang="en-US" sz="1100" b="1" dirty="0"/>
          </a:p>
        </p:txBody>
      </p:sp>
      <p:sp>
        <p:nvSpPr>
          <p:cNvPr id="55" name="TextBox 54"/>
          <p:cNvSpPr txBox="1"/>
          <p:nvPr/>
        </p:nvSpPr>
        <p:spPr>
          <a:xfrm>
            <a:off x="6585044" y="3309228"/>
            <a:ext cx="395926" cy="169277"/>
          </a:xfrm>
          <a:prstGeom prst="rect">
            <a:avLst/>
          </a:prstGeom>
          <a:noFill/>
        </p:spPr>
        <p:txBody>
          <a:bodyPr wrap="square" lIns="0" tIns="0" rIns="0" bIns="0" rtlCol="0">
            <a:spAutoFit/>
          </a:bodyPr>
          <a:lstStyle/>
          <a:p>
            <a:r>
              <a:rPr lang="en-US" sz="1100" b="1" dirty="0" smtClean="0"/>
              <a:t>28.0₵</a:t>
            </a:r>
            <a:endParaRPr lang="en-US" sz="1100" b="1" dirty="0"/>
          </a:p>
        </p:txBody>
      </p:sp>
      <p:sp>
        <p:nvSpPr>
          <p:cNvPr id="56" name="TextBox 55"/>
          <p:cNvSpPr txBox="1"/>
          <p:nvPr/>
        </p:nvSpPr>
        <p:spPr>
          <a:xfrm>
            <a:off x="4875229" y="4186575"/>
            <a:ext cx="395926" cy="169277"/>
          </a:xfrm>
          <a:prstGeom prst="rect">
            <a:avLst/>
          </a:prstGeom>
          <a:noFill/>
        </p:spPr>
        <p:txBody>
          <a:bodyPr wrap="square" lIns="0" tIns="0" rIns="0" bIns="0" rtlCol="0">
            <a:spAutoFit/>
          </a:bodyPr>
          <a:lstStyle/>
          <a:p>
            <a:r>
              <a:rPr lang="en-US" sz="1100" b="1" dirty="0" smtClean="0"/>
              <a:t>16.0₵</a:t>
            </a:r>
            <a:endParaRPr lang="en-US" sz="1100" b="1" dirty="0"/>
          </a:p>
        </p:txBody>
      </p:sp>
      <p:sp>
        <p:nvSpPr>
          <p:cNvPr id="57" name="TextBox 56"/>
          <p:cNvSpPr txBox="1"/>
          <p:nvPr/>
        </p:nvSpPr>
        <p:spPr>
          <a:xfrm>
            <a:off x="2107312" y="2510308"/>
            <a:ext cx="395926" cy="169277"/>
          </a:xfrm>
          <a:prstGeom prst="rect">
            <a:avLst/>
          </a:prstGeom>
          <a:noFill/>
        </p:spPr>
        <p:txBody>
          <a:bodyPr wrap="square" lIns="0" tIns="0" rIns="0" bIns="0" rtlCol="0">
            <a:spAutoFit/>
          </a:bodyPr>
          <a:lstStyle/>
          <a:p>
            <a:r>
              <a:rPr lang="en-US" sz="1100" b="1" dirty="0" smtClean="0"/>
              <a:t>30.0₵</a:t>
            </a:r>
            <a:endParaRPr lang="en-US" sz="1100" b="1" dirty="0"/>
          </a:p>
        </p:txBody>
      </p:sp>
      <p:sp>
        <p:nvSpPr>
          <p:cNvPr id="58" name="TextBox 57"/>
          <p:cNvSpPr txBox="1"/>
          <p:nvPr/>
        </p:nvSpPr>
        <p:spPr>
          <a:xfrm>
            <a:off x="7150230" y="3126075"/>
            <a:ext cx="395926" cy="169277"/>
          </a:xfrm>
          <a:prstGeom prst="rect">
            <a:avLst/>
          </a:prstGeom>
          <a:noFill/>
        </p:spPr>
        <p:txBody>
          <a:bodyPr wrap="square" lIns="0" tIns="0" rIns="0" bIns="0" rtlCol="0">
            <a:spAutoFit/>
          </a:bodyPr>
          <a:lstStyle/>
          <a:p>
            <a:r>
              <a:rPr lang="en-US" sz="1100" b="1" dirty="0" smtClean="0"/>
              <a:t>0.0₵</a:t>
            </a:r>
            <a:endParaRPr lang="en-US" sz="1100" b="1" dirty="0"/>
          </a:p>
        </p:txBody>
      </p:sp>
      <p:sp>
        <p:nvSpPr>
          <p:cNvPr id="59" name="TextBox 58"/>
          <p:cNvSpPr txBox="1"/>
          <p:nvPr/>
        </p:nvSpPr>
        <p:spPr>
          <a:xfrm>
            <a:off x="8595674" y="2816737"/>
            <a:ext cx="395926" cy="169277"/>
          </a:xfrm>
          <a:prstGeom prst="rect">
            <a:avLst/>
          </a:prstGeom>
          <a:noFill/>
        </p:spPr>
        <p:txBody>
          <a:bodyPr wrap="square" lIns="0" tIns="0" rIns="0" bIns="0" rtlCol="0">
            <a:spAutoFit/>
          </a:bodyPr>
          <a:lstStyle/>
          <a:p>
            <a:r>
              <a:rPr lang="en-US" sz="1100" b="1" dirty="0" smtClean="0"/>
              <a:t>32.0₵</a:t>
            </a:r>
            <a:endParaRPr lang="en-US" sz="1100" b="1" dirty="0"/>
          </a:p>
        </p:txBody>
      </p:sp>
      <p:sp>
        <p:nvSpPr>
          <p:cNvPr id="60" name="TextBox 59"/>
          <p:cNvSpPr txBox="1"/>
          <p:nvPr/>
        </p:nvSpPr>
        <p:spPr>
          <a:xfrm>
            <a:off x="7055963" y="4322305"/>
            <a:ext cx="395926" cy="169277"/>
          </a:xfrm>
          <a:prstGeom prst="rect">
            <a:avLst/>
          </a:prstGeom>
          <a:noFill/>
        </p:spPr>
        <p:txBody>
          <a:bodyPr wrap="square" lIns="0" tIns="0" rIns="0" bIns="0" rtlCol="0">
            <a:spAutoFit/>
          </a:bodyPr>
          <a:lstStyle/>
          <a:p>
            <a:r>
              <a:rPr lang="en-US" sz="1100" b="1" dirty="0" smtClean="0"/>
              <a:t>16.0₵</a:t>
            </a:r>
            <a:endParaRPr lang="en-US" sz="1100" b="1" dirty="0"/>
          </a:p>
        </p:txBody>
      </p:sp>
      <p:sp>
        <p:nvSpPr>
          <p:cNvPr id="61" name="TextBox 60"/>
          <p:cNvSpPr txBox="1"/>
          <p:nvPr/>
        </p:nvSpPr>
        <p:spPr>
          <a:xfrm>
            <a:off x="4479303" y="2724404"/>
            <a:ext cx="395926" cy="169277"/>
          </a:xfrm>
          <a:prstGeom prst="rect">
            <a:avLst/>
          </a:prstGeom>
          <a:noFill/>
        </p:spPr>
        <p:txBody>
          <a:bodyPr wrap="square" lIns="0" tIns="0" rIns="0" bIns="0" rtlCol="0">
            <a:spAutoFit/>
          </a:bodyPr>
          <a:lstStyle/>
          <a:p>
            <a:r>
              <a:rPr lang="en-US" sz="1100" b="1" dirty="0" smtClean="0"/>
              <a:t>22.0₵</a:t>
            </a:r>
            <a:endParaRPr lang="en-US" sz="1100" b="1" dirty="0"/>
          </a:p>
        </p:txBody>
      </p:sp>
      <p:sp>
        <p:nvSpPr>
          <p:cNvPr id="62" name="TextBox 61"/>
          <p:cNvSpPr txBox="1"/>
          <p:nvPr/>
        </p:nvSpPr>
        <p:spPr>
          <a:xfrm>
            <a:off x="6218548" y="4114800"/>
            <a:ext cx="395926" cy="169277"/>
          </a:xfrm>
          <a:prstGeom prst="rect">
            <a:avLst/>
          </a:prstGeom>
          <a:noFill/>
        </p:spPr>
        <p:txBody>
          <a:bodyPr wrap="square" lIns="0" tIns="0" rIns="0" bIns="0" rtlCol="0">
            <a:spAutoFit/>
          </a:bodyPr>
          <a:lstStyle/>
          <a:p>
            <a:r>
              <a:rPr lang="en-US" sz="1100" b="1" dirty="0" smtClean="0"/>
              <a:t>20.0₵</a:t>
            </a:r>
            <a:endParaRPr lang="en-US" sz="1100" b="1" dirty="0"/>
          </a:p>
        </p:txBody>
      </p:sp>
      <p:sp>
        <p:nvSpPr>
          <p:cNvPr id="63" name="TextBox 62"/>
          <p:cNvSpPr txBox="1"/>
          <p:nvPr/>
        </p:nvSpPr>
        <p:spPr>
          <a:xfrm>
            <a:off x="4513504" y="4819396"/>
            <a:ext cx="395926" cy="169277"/>
          </a:xfrm>
          <a:prstGeom prst="rect">
            <a:avLst/>
          </a:prstGeom>
          <a:noFill/>
        </p:spPr>
        <p:txBody>
          <a:bodyPr wrap="square" lIns="0" tIns="0" rIns="0" bIns="0" rtlCol="0">
            <a:spAutoFit/>
          </a:bodyPr>
          <a:lstStyle/>
          <a:p>
            <a:r>
              <a:rPr lang="en-US" sz="1100" b="1" dirty="0" smtClean="0"/>
              <a:t>20.0₵</a:t>
            </a:r>
            <a:endParaRPr lang="en-US" sz="1100" b="1" dirty="0"/>
          </a:p>
        </p:txBody>
      </p:sp>
      <p:sp>
        <p:nvSpPr>
          <p:cNvPr id="64" name="TextBox 63"/>
          <p:cNvSpPr txBox="1"/>
          <p:nvPr/>
        </p:nvSpPr>
        <p:spPr>
          <a:xfrm>
            <a:off x="3035067" y="3485982"/>
            <a:ext cx="395926" cy="169277"/>
          </a:xfrm>
          <a:prstGeom prst="rect">
            <a:avLst/>
          </a:prstGeom>
          <a:noFill/>
        </p:spPr>
        <p:txBody>
          <a:bodyPr wrap="square" lIns="0" tIns="0" rIns="0" bIns="0" rtlCol="0">
            <a:spAutoFit/>
          </a:bodyPr>
          <a:lstStyle/>
          <a:p>
            <a:r>
              <a:rPr lang="en-US" sz="1100" b="1" dirty="0" smtClean="0"/>
              <a:t>24.5₵</a:t>
            </a:r>
            <a:endParaRPr lang="en-US" sz="1100" b="1" dirty="0"/>
          </a:p>
        </p:txBody>
      </p:sp>
      <p:sp>
        <p:nvSpPr>
          <p:cNvPr id="65" name="TextBox 64"/>
          <p:cNvSpPr txBox="1"/>
          <p:nvPr/>
        </p:nvSpPr>
        <p:spPr>
          <a:xfrm>
            <a:off x="6972692" y="1828800"/>
            <a:ext cx="395926" cy="169277"/>
          </a:xfrm>
          <a:prstGeom prst="rect">
            <a:avLst/>
          </a:prstGeom>
          <a:noFill/>
        </p:spPr>
        <p:txBody>
          <a:bodyPr wrap="square" lIns="0" tIns="0" rIns="0" bIns="0" rtlCol="0">
            <a:spAutoFit/>
          </a:bodyPr>
          <a:lstStyle/>
          <a:p>
            <a:r>
              <a:rPr lang="en-US" sz="1100" b="1" dirty="0" smtClean="0"/>
              <a:t>12.1₵</a:t>
            </a:r>
            <a:endParaRPr lang="en-US" sz="1100" b="1" dirty="0"/>
          </a:p>
        </p:txBody>
      </p:sp>
      <p:sp>
        <p:nvSpPr>
          <p:cNvPr id="66" name="TextBox 65"/>
          <p:cNvSpPr txBox="1"/>
          <p:nvPr/>
        </p:nvSpPr>
        <p:spPr>
          <a:xfrm>
            <a:off x="7193437" y="3673369"/>
            <a:ext cx="395926" cy="169277"/>
          </a:xfrm>
          <a:prstGeom prst="rect">
            <a:avLst/>
          </a:prstGeom>
          <a:noFill/>
        </p:spPr>
        <p:txBody>
          <a:bodyPr wrap="square" lIns="0" tIns="0" rIns="0" bIns="0" rtlCol="0">
            <a:spAutoFit/>
          </a:bodyPr>
          <a:lstStyle/>
          <a:p>
            <a:r>
              <a:rPr lang="en-US" sz="1100" b="1" dirty="0" smtClean="0"/>
              <a:t>14.8₵</a:t>
            </a:r>
            <a:endParaRPr lang="en-US" sz="1100" b="1" dirty="0"/>
          </a:p>
        </p:txBody>
      </p:sp>
      <p:sp>
        <p:nvSpPr>
          <p:cNvPr id="67" name="TextBox 66"/>
          <p:cNvSpPr txBox="1"/>
          <p:nvPr/>
        </p:nvSpPr>
        <p:spPr>
          <a:xfrm>
            <a:off x="2348059" y="1921133"/>
            <a:ext cx="395926" cy="169277"/>
          </a:xfrm>
          <a:prstGeom prst="rect">
            <a:avLst/>
          </a:prstGeom>
          <a:noFill/>
        </p:spPr>
        <p:txBody>
          <a:bodyPr wrap="square" lIns="0" tIns="0" rIns="0" bIns="0" rtlCol="0">
            <a:spAutoFit/>
          </a:bodyPr>
          <a:lstStyle/>
          <a:p>
            <a:r>
              <a:rPr lang="en-US" sz="1100" b="1" dirty="0" smtClean="0"/>
              <a:t>37.5₵</a:t>
            </a:r>
            <a:endParaRPr lang="en-US" sz="1100" b="1" dirty="0"/>
          </a:p>
        </p:txBody>
      </p:sp>
      <p:sp>
        <p:nvSpPr>
          <p:cNvPr id="68" name="TextBox 67"/>
          <p:cNvSpPr txBox="1"/>
          <p:nvPr/>
        </p:nvSpPr>
        <p:spPr>
          <a:xfrm rot="19291067">
            <a:off x="6889889" y="3539827"/>
            <a:ext cx="395926" cy="169277"/>
          </a:xfrm>
          <a:prstGeom prst="rect">
            <a:avLst/>
          </a:prstGeom>
          <a:noFill/>
        </p:spPr>
        <p:txBody>
          <a:bodyPr wrap="square" lIns="0" tIns="0" rIns="0" bIns="0" rtlCol="0">
            <a:spAutoFit/>
          </a:bodyPr>
          <a:lstStyle/>
          <a:p>
            <a:r>
              <a:rPr lang="en-US" sz="1100" b="1" dirty="0" smtClean="0"/>
              <a:t>20.5₵</a:t>
            </a:r>
            <a:endParaRPr lang="en-US" sz="1100" b="1" dirty="0"/>
          </a:p>
        </p:txBody>
      </p:sp>
      <p:sp>
        <p:nvSpPr>
          <p:cNvPr id="69" name="TextBox 68"/>
          <p:cNvSpPr txBox="1"/>
          <p:nvPr/>
        </p:nvSpPr>
        <p:spPr>
          <a:xfrm>
            <a:off x="5650583" y="2657325"/>
            <a:ext cx="395926" cy="169277"/>
          </a:xfrm>
          <a:prstGeom prst="rect">
            <a:avLst/>
          </a:prstGeom>
          <a:noFill/>
        </p:spPr>
        <p:txBody>
          <a:bodyPr wrap="square" lIns="0" tIns="0" rIns="0" bIns="0" rtlCol="0">
            <a:spAutoFit/>
          </a:bodyPr>
          <a:lstStyle/>
          <a:p>
            <a:r>
              <a:rPr lang="en-US" sz="1100" b="1" dirty="0" smtClean="0"/>
              <a:t>30.9₵</a:t>
            </a:r>
            <a:endParaRPr lang="en-US" sz="1100" b="1" dirty="0"/>
          </a:p>
        </p:txBody>
      </p:sp>
      <p:sp>
        <p:nvSpPr>
          <p:cNvPr id="70" name="TextBox 69"/>
          <p:cNvSpPr txBox="1"/>
          <p:nvPr/>
        </p:nvSpPr>
        <p:spPr>
          <a:xfrm>
            <a:off x="3634818" y="2904952"/>
            <a:ext cx="395926" cy="169277"/>
          </a:xfrm>
          <a:prstGeom prst="rect">
            <a:avLst/>
          </a:prstGeom>
          <a:noFill/>
        </p:spPr>
        <p:txBody>
          <a:bodyPr wrap="square" lIns="0" tIns="0" rIns="0" bIns="0" rtlCol="0">
            <a:spAutoFit/>
          </a:bodyPr>
          <a:lstStyle/>
          <a:p>
            <a:r>
              <a:rPr lang="en-US" sz="1100" b="1" dirty="0" smtClean="0"/>
              <a:t>23.0₵</a:t>
            </a:r>
            <a:endParaRPr lang="en-US" sz="1100" b="1" dirty="0"/>
          </a:p>
        </p:txBody>
      </p:sp>
      <p:graphicFrame>
        <p:nvGraphicFramePr>
          <p:cNvPr id="20" name="Table 19"/>
          <p:cNvGraphicFramePr>
            <a:graphicFrameLocks noGrp="1"/>
          </p:cNvGraphicFramePr>
          <p:nvPr>
            <p:extLst>
              <p:ext uri="{D42A27DB-BD31-4B8C-83A1-F6EECF244321}">
                <p14:modId xmlns:p14="http://schemas.microsoft.com/office/powerpoint/2010/main" val="1648842410"/>
              </p:ext>
            </p:extLst>
          </p:nvPr>
        </p:nvGraphicFramePr>
        <p:xfrm>
          <a:off x="489044" y="1600200"/>
          <a:ext cx="882556" cy="1802970"/>
        </p:xfrm>
        <a:graphic>
          <a:graphicData uri="http://schemas.openxmlformats.org/drawingml/2006/table">
            <a:tbl>
              <a:tblPr firstRow="1" bandRow="1">
                <a:tableStyleId>{21E4AEA4-8DFA-4A89-87EB-49C32662AFE0}</a:tableStyleId>
              </a:tblPr>
              <a:tblGrid>
                <a:gridCol w="441278"/>
                <a:gridCol w="441278"/>
              </a:tblGrid>
              <a:tr h="611607">
                <a:tc gridSpan="2">
                  <a:txBody>
                    <a:bodyPr/>
                    <a:lstStyle/>
                    <a:p>
                      <a:r>
                        <a:rPr lang="en-US" dirty="0" smtClean="0"/>
                        <a:t>Top</a:t>
                      </a:r>
                      <a:r>
                        <a:rPr lang="en-US" baseline="0" dirty="0" smtClean="0"/>
                        <a:t> Rates</a:t>
                      </a:r>
                      <a:endParaRPr lang="en-US" dirty="0"/>
                    </a:p>
                  </a:txBody>
                  <a:tcPr/>
                </a:tc>
                <a:tc hMerge="1">
                  <a:txBody>
                    <a:bodyPr/>
                    <a:lstStyle/>
                    <a:p>
                      <a:endParaRPr lang="en-US" dirty="0"/>
                    </a:p>
                  </a:txBody>
                  <a:tcPr/>
                </a:tc>
              </a:tr>
              <a:tr h="232578">
                <a:tc>
                  <a:txBody>
                    <a:bodyPr/>
                    <a:lstStyle/>
                    <a:p>
                      <a:pPr algn="l" fontAlgn="b"/>
                      <a:r>
                        <a:rPr lang="en-US" sz="1100" b="0" i="0" u="none" strike="noStrike" dirty="0" smtClean="0">
                          <a:solidFill>
                            <a:srgbClr val="000000"/>
                          </a:solidFill>
                          <a:effectLst/>
                          <a:latin typeface="Calibri"/>
                        </a:rPr>
                        <a:t>WA</a:t>
                      </a:r>
                      <a:endParaRPr lang="en-US" sz="1100" b="0" i="0" u="none" strike="noStrike" dirty="0">
                        <a:solidFill>
                          <a:srgbClr val="000000"/>
                        </a:solidFill>
                        <a:effectLst/>
                        <a:latin typeface="Calibri"/>
                      </a:endParaRPr>
                    </a:p>
                  </a:txBody>
                  <a:tcPr marL="0" marR="0" marT="0" marB="0" anchor="b" anchorCtr="1"/>
                </a:tc>
                <a:tc>
                  <a:txBody>
                    <a:bodyPr/>
                    <a:lstStyle/>
                    <a:p>
                      <a:pPr algn="r" fontAlgn="b"/>
                      <a:r>
                        <a:rPr lang="en-US" sz="1100" u="none" strike="noStrike" dirty="0" smtClean="0">
                          <a:effectLst/>
                        </a:rPr>
                        <a:t>37.5</a:t>
                      </a:r>
                      <a:endParaRPr lang="en-US" sz="1100" b="0" i="0" u="none" strike="noStrike" dirty="0">
                        <a:solidFill>
                          <a:srgbClr val="000000"/>
                        </a:solidFill>
                        <a:effectLst/>
                        <a:latin typeface="Calibri"/>
                      </a:endParaRPr>
                    </a:p>
                  </a:txBody>
                  <a:tcPr marL="0" marR="0" marT="0" marB="0" anchor="b" anchorCtr="1"/>
                </a:tc>
              </a:tr>
              <a:tr h="232578">
                <a:tc>
                  <a:txBody>
                    <a:bodyPr/>
                    <a:lstStyle/>
                    <a:p>
                      <a:pPr algn="l" fontAlgn="b"/>
                      <a:r>
                        <a:rPr lang="en-US" sz="1100" b="0" i="0" u="none" strike="noStrike" dirty="0" smtClean="0">
                          <a:solidFill>
                            <a:srgbClr val="000000"/>
                          </a:solidFill>
                          <a:effectLst/>
                          <a:latin typeface="Calibri"/>
                        </a:rPr>
                        <a:t>NC</a:t>
                      </a:r>
                      <a:endParaRPr lang="en-US" sz="1100" b="0" i="0" u="none" strike="noStrike" dirty="0">
                        <a:solidFill>
                          <a:srgbClr val="000000"/>
                        </a:solidFill>
                        <a:effectLst/>
                        <a:latin typeface="Calibri"/>
                      </a:endParaRPr>
                    </a:p>
                  </a:txBody>
                  <a:tcPr marL="0" marR="0" marT="0" marB="0" anchor="b" anchorCtr="1"/>
                </a:tc>
                <a:tc>
                  <a:txBody>
                    <a:bodyPr/>
                    <a:lstStyle/>
                    <a:p>
                      <a:pPr algn="r" fontAlgn="b"/>
                      <a:r>
                        <a:rPr lang="en-US" sz="1100" u="none" strike="noStrike" dirty="0" smtClean="0">
                          <a:effectLst/>
                        </a:rPr>
                        <a:t>36.5</a:t>
                      </a:r>
                      <a:endParaRPr lang="en-US" sz="1100" b="0" i="0" u="none" strike="noStrike" dirty="0">
                        <a:solidFill>
                          <a:srgbClr val="000000"/>
                        </a:solidFill>
                        <a:effectLst/>
                        <a:latin typeface="Calibri"/>
                      </a:endParaRPr>
                    </a:p>
                  </a:txBody>
                  <a:tcPr marL="0" marR="0" marT="0" marB="0" anchor="b" anchorCtr="1"/>
                </a:tc>
              </a:tr>
              <a:tr h="232578">
                <a:tc>
                  <a:txBody>
                    <a:bodyPr/>
                    <a:lstStyle/>
                    <a:p>
                      <a:pPr algn="l" fontAlgn="b"/>
                      <a:r>
                        <a:rPr lang="en-US" sz="1100" b="0" i="0" u="none" strike="noStrike" dirty="0" smtClean="0">
                          <a:solidFill>
                            <a:srgbClr val="000000"/>
                          </a:solidFill>
                          <a:effectLst/>
                          <a:latin typeface="Calibri"/>
                        </a:rPr>
                        <a:t>CA</a:t>
                      </a:r>
                      <a:endParaRPr lang="en-US" sz="1100" b="0" i="0" u="none" strike="noStrike" dirty="0">
                        <a:solidFill>
                          <a:srgbClr val="000000"/>
                        </a:solidFill>
                        <a:effectLst/>
                        <a:latin typeface="Calibri"/>
                      </a:endParaRPr>
                    </a:p>
                  </a:txBody>
                  <a:tcPr marL="0" marR="0" marT="0" marB="0" anchor="b" anchorCtr="1"/>
                </a:tc>
                <a:tc>
                  <a:txBody>
                    <a:bodyPr/>
                    <a:lstStyle/>
                    <a:p>
                      <a:pPr algn="r" fontAlgn="b"/>
                      <a:r>
                        <a:rPr lang="en-US" sz="1100" u="none" strike="noStrike" dirty="0" smtClean="0">
                          <a:effectLst/>
                        </a:rPr>
                        <a:t>36.0</a:t>
                      </a:r>
                      <a:endParaRPr lang="en-US" sz="1100" b="0" i="0" u="none" strike="noStrike" dirty="0">
                        <a:solidFill>
                          <a:srgbClr val="000000"/>
                        </a:solidFill>
                        <a:effectLst/>
                        <a:latin typeface="Calibri"/>
                      </a:endParaRPr>
                    </a:p>
                  </a:txBody>
                  <a:tcPr marL="0" marR="0" marT="0" marB="0" anchor="b" anchorCtr="1"/>
                </a:tc>
              </a:tr>
              <a:tr h="232578">
                <a:tc>
                  <a:txBody>
                    <a:bodyPr/>
                    <a:lstStyle/>
                    <a:p>
                      <a:pPr algn="l" fontAlgn="b"/>
                      <a:r>
                        <a:rPr lang="en-US" sz="1100" b="0" i="0" u="none" strike="noStrike" dirty="0" smtClean="0">
                          <a:solidFill>
                            <a:srgbClr val="000000"/>
                          </a:solidFill>
                          <a:effectLst/>
                          <a:latin typeface="Calibri"/>
                        </a:rPr>
                        <a:t>RI</a:t>
                      </a:r>
                      <a:endParaRPr lang="en-US" sz="1100" b="0" i="0" u="none" strike="noStrike" dirty="0">
                        <a:solidFill>
                          <a:srgbClr val="000000"/>
                        </a:solidFill>
                        <a:effectLst/>
                        <a:latin typeface="Calibri"/>
                      </a:endParaRPr>
                    </a:p>
                  </a:txBody>
                  <a:tcPr marL="0" marR="0" marT="0" marB="0" anchor="b" anchorCtr="1"/>
                </a:tc>
                <a:tc>
                  <a:txBody>
                    <a:bodyPr/>
                    <a:lstStyle/>
                    <a:p>
                      <a:pPr algn="r" fontAlgn="b"/>
                      <a:r>
                        <a:rPr lang="en-US" sz="1100" u="none" strike="noStrike" dirty="0" smtClean="0">
                          <a:effectLst/>
                        </a:rPr>
                        <a:t>32.0</a:t>
                      </a:r>
                      <a:endParaRPr lang="en-US" sz="1100" b="0" i="0" u="none" strike="noStrike" dirty="0">
                        <a:solidFill>
                          <a:srgbClr val="000000"/>
                        </a:solidFill>
                        <a:effectLst/>
                        <a:latin typeface="Calibri"/>
                      </a:endParaRPr>
                    </a:p>
                  </a:txBody>
                  <a:tcPr marL="0" marR="0" marT="0" marB="0" anchor="b" anchorCtr="1"/>
                </a:tc>
              </a:tr>
              <a:tr h="232578">
                <a:tc>
                  <a:txBody>
                    <a:bodyPr/>
                    <a:lstStyle/>
                    <a:p>
                      <a:pPr algn="l" fontAlgn="b"/>
                      <a:r>
                        <a:rPr lang="en-US" sz="1100" b="0" i="0" u="none" strike="noStrike" dirty="0" smtClean="0">
                          <a:solidFill>
                            <a:srgbClr val="000000"/>
                          </a:solidFill>
                          <a:effectLst/>
                          <a:latin typeface="Calibri"/>
                        </a:rPr>
                        <a:t>KY</a:t>
                      </a:r>
                      <a:endParaRPr lang="en-US" sz="1100" b="0" i="0" u="none" strike="noStrike" dirty="0">
                        <a:solidFill>
                          <a:srgbClr val="000000"/>
                        </a:solidFill>
                        <a:effectLst/>
                        <a:latin typeface="Calibri"/>
                      </a:endParaRPr>
                    </a:p>
                  </a:txBody>
                  <a:tcPr marL="0" marR="0" marT="0" marB="0" anchor="b" anchorCtr="1"/>
                </a:tc>
                <a:tc>
                  <a:txBody>
                    <a:bodyPr/>
                    <a:lstStyle/>
                    <a:p>
                      <a:pPr algn="r" fontAlgn="b"/>
                      <a:r>
                        <a:rPr lang="en-US" sz="1100" u="none" strike="noStrike" dirty="0" smtClean="0">
                          <a:effectLst/>
                        </a:rPr>
                        <a:t>31.1</a:t>
                      </a:r>
                      <a:endParaRPr lang="en-US" sz="1100" b="0" i="0" u="none" strike="noStrike" dirty="0">
                        <a:solidFill>
                          <a:srgbClr val="000000"/>
                        </a:solidFill>
                        <a:effectLst/>
                        <a:latin typeface="Calibri"/>
                      </a:endParaRPr>
                    </a:p>
                  </a:txBody>
                  <a:tcPr marL="0" marR="0" marT="0" marB="0" anchor="b" anchorCtr="1"/>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083316045"/>
              </p:ext>
            </p:extLst>
          </p:nvPr>
        </p:nvGraphicFramePr>
        <p:xfrm>
          <a:off x="503548" y="3547487"/>
          <a:ext cx="886968" cy="2078275"/>
        </p:xfrm>
        <a:graphic>
          <a:graphicData uri="http://schemas.openxmlformats.org/drawingml/2006/table">
            <a:tbl>
              <a:tblPr firstRow="1" bandRow="1">
                <a:tableStyleId>{5C22544A-7EE6-4342-B048-85BDC9FD1C3A}</a:tableStyleId>
              </a:tblPr>
              <a:tblGrid>
                <a:gridCol w="443484"/>
                <a:gridCol w="443484"/>
              </a:tblGrid>
              <a:tr h="363172">
                <a:tc gridSpan="2">
                  <a:txBody>
                    <a:bodyPr/>
                    <a:lstStyle/>
                    <a:p>
                      <a:r>
                        <a:rPr lang="en-US" dirty="0" smtClean="0"/>
                        <a:t>Low </a:t>
                      </a:r>
                      <a:r>
                        <a:rPr lang="en-US" baseline="0" dirty="0" smtClean="0"/>
                        <a:t>Rates</a:t>
                      </a:r>
                      <a:endParaRPr lang="en-US" dirty="0"/>
                    </a:p>
                  </a:txBody>
                  <a:tcPr/>
                </a:tc>
                <a:tc hMerge="1">
                  <a:txBody>
                    <a:bodyPr/>
                    <a:lstStyle/>
                    <a:p>
                      <a:endParaRPr lang="en-US" dirty="0"/>
                    </a:p>
                  </a:txBody>
                  <a:tcPr/>
                </a:tc>
              </a:tr>
              <a:tr h="287639">
                <a:tc>
                  <a:txBody>
                    <a:bodyPr/>
                    <a:lstStyle/>
                    <a:p>
                      <a:pPr algn="l" fontAlgn="b"/>
                      <a:r>
                        <a:rPr lang="en-US" sz="1100" b="0" i="0" u="none" strike="noStrike" dirty="0" smtClean="0">
                          <a:solidFill>
                            <a:srgbClr val="000000"/>
                          </a:solidFill>
                          <a:effectLst/>
                          <a:latin typeface="Calibri"/>
                        </a:rPr>
                        <a:t>PA</a:t>
                      </a:r>
                      <a:endParaRPr lang="en-US" sz="1100" b="0" i="0" u="none" strike="noStrike" dirty="0">
                        <a:solidFill>
                          <a:srgbClr val="000000"/>
                        </a:solidFill>
                        <a:effectLst/>
                        <a:latin typeface="Calibri"/>
                      </a:endParaRPr>
                    </a:p>
                  </a:txBody>
                  <a:tcPr marL="0" marR="0" marT="0" marB="0" anchor="ctr" anchorCtr="1"/>
                </a:tc>
                <a:tc>
                  <a:txBody>
                    <a:bodyPr/>
                    <a:lstStyle/>
                    <a:p>
                      <a:pPr algn="r" fontAlgn="b"/>
                      <a:r>
                        <a:rPr lang="en-US" sz="1100" b="0" i="0" u="none" strike="noStrike" dirty="0" smtClean="0">
                          <a:solidFill>
                            <a:srgbClr val="000000"/>
                          </a:solidFill>
                          <a:effectLst/>
                          <a:latin typeface="Calibri"/>
                        </a:rPr>
                        <a:t>0.0</a:t>
                      </a:r>
                      <a:endParaRPr lang="en-US" sz="1100" b="0" i="0" u="none" strike="noStrike" dirty="0">
                        <a:solidFill>
                          <a:srgbClr val="000000"/>
                        </a:solidFill>
                        <a:effectLst/>
                        <a:latin typeface="Calibri"/>
                      </a:endParaRPr>
                    </a:p>
                  </a:txBody>
                  <a:tcPr marL="0" marR="0" marT="0" marB="0" anchor="ctr" anchorCtr="1"/>
                </a:tc>
              </a:tr>
              <a:tr h="287639">
                <a:tc>
                  <a:txBody>
                    <a:bodyPr/>
                    <a:lstStyle/>
                    <a:p>
                      <a:pPr algn="l" fontAlgn="b"/>
                      <a:r>
                        <a:rPr lang="en-US" sz="1100" b="0" i="0" u="none" strike="noStrike" dirty="0" smtClean="0">
                          <a:solidFill>
                            <a:srgbClr val="000000"/>
                          </a:solidFill>
                          <a:effectLst/>
                          <a:latin typeface="Calibri"/>
                        </a:rPr>
                        <a:t>FL</a:t>
                      </a:r>
                      <a:endParaRPr lang="en-US" sz="1100" b="0" i="0" u="none" strike="noStrike" dirty="0">
                        <a:solidFill>
                          <a:srgbClr val="000000"/>
                        </a:solidFill>
                        <a:effectLst/>
                        <a:latin typeface="Calibri"/>
                      </a:endParaRPr>
                    </a:p>
                  </a:txBody>
                  <a:tcPr marL="0" marR="0" marT="0" marB="0" anchor="ctr" anchorCtr="1"/>
                </a:tc>
                <a:tc>
                  <a:txBody>
                    <a:bodyPr/>
                    <a:lstStyle/>
                    <a:p>
                      <a:pPr algn="r" fontAlgn="b"/>
                      <a:r>
                        <a:rPr lang="en-US" sz="1100" b="0" i="0" u="none" strike="noStrike" dirty="0" smtClean="0">
                          <a:solidFill>
                            <a:srgbClr val="000000"/>
                          </a:solidFill>
                          <a:effectLst/>
                          <a:latin typeface="Calibri"/>
                        </a:rPr>
                        <a:t>4.0</a:t>
                      </a:r>
                      <a:endParaRPr lang="en-US" sz="1100" b="0" i="0" u="none" strike="noStrike" dirty="0">
                        <a:solidFill>
                          <a:srgbClr val="000000"/>
                        </a:solidFill>
                        <a:effectLst/>
                        <a:latin typeface="Calibri"/>
                      </a:endParaRPr>
                    </a:p>
                  </a:txBody>
                  <a:tcPr marL="0" marR="0" marT="0" marB="0" anchor="ctr" anchorCtr="1"/>
                </a:tc>
              </a:tr>
              <a:tr h="287639">
                <a:tc>
                  <a:txBody>
                    <a:bodyPr/>
                    <a:lstStyle/>
                    <a:p>
                      <a:pPr algn="l" fontAlgn="b"/>
                      <a:r>
                        <a:rPr lang="en-US" sz="1100" b="0" i="0" u="none" strike="noStrike" dirty="0" smtClean="0">
                          <a:solidFill>
                            <a:srgbClr val="000000"/>
                          </a:solidFill>
                          <a:effectLst/>
                          <a:latin typeface="Calibri"/>
                        </a:rPr>
                        <a:t>GA</a:t>
                      </a:r>
                      <a:endParaRPr lang="en-US" sz="1100" b="0" i="0" u="none" strike="noStrike" dirty="0">
                        <a:solidFill>
                          <a:srgbClr val="000000"/>
                        </a:solidFill>
                        <a:effectLst/>
                        <a:latin typeface="Calibri"/>
                      </a:endParaRPr>
                    </a:p>
                  </a:txBody>
                  <a:tcPr marL="0" marR="0" marT="0" marB="0" anchor="ctr" anchorCtr="1"/>
                </a:tc>
                <a:tc>
                  <a:txBody>
                    <a:bodyPr/>
                    <a:lstStyle/>
                    <a:p>
                      <a:pPr algn="r" fontAlgn="b"/>
                      <a:r>
                        <a:rPr lang="en-US" sz="1100" b="0" i="0" u="none" strike="noStrike" dirty="0" smtClean="0">
                          <a:solidFill>
                            <a:srgbClr val="000000"/>
                          </a:solidFill>
                          <a:effectLst/>
                          <a:latin typeface="Calibri"/>
                        </a:rPr>
                        <a:t>7.5</a:t>
                      </a:r>
                      <a:endParaRPr lang="en-US" sz="1100" b="0" i="0" u="none" strike="noStrike" dirty="0">
                        <a:solidFill>
                          <a:srgbClr val="000000"/>
                        </a:solidFill>
                        <a:effectLst/>
                        <a:latin typeface="Calibri"/>
                      </a:endParaRPr>
                    </a:p>
                  </a:txBody>
                  <a:tcPr marL="0" marR="0" marT="0" marB="0" anchor="ctr" anchorCtr="1"/>
                </a:tc>
              </a:tr>
              <a:tr h="287639">
                <a:tc>
                  <a:txBody>
                    <a:bodyPr/>
                    <a:lstStyle/>
                    <a:p>
                      <a:pPr algn="l" fontAlgn="b"/>
                      <a:r>
                        <a:rPr lang="en-US" sz="1100" b="0" i="0" u="none" strike="noStrike" dirty="0" smtClean="0">
                          <a:solidFill>
                            <a:srgbClr val="000000"/>
                          </a:solidFill>
                          <a:effectLst/>
                          <a:latin typeface="Calibri"/>
                        </a:rPr>
                        <a:t>AK</a:t>
                      </a:r>
                      <a:endParaRPr lang="en-US" sz="1100" b="0" i="0" u="none" strike="noStrike" dirty="0">
                        <a:solidFill>
                          <a:srgbClr val="000000"/>
                        </a:solidFill>
                        <a:effectLst/>
                        <a:latin typeface="Calibri"/>
                      </a:endParaRPr>
                    </a:p>
                  </a:txBody>
                  <a:tcPr marL="0" marR="0" marT="0" marB="0" anchor="ctr" anchorCtr="1"/>
                </a:tc>
                <a:tc>
                  <a:txBody>
                    <a:bodyPr/>
                    <a:lstStyle/>
                    <a:p>
                      <a:pPr algn="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0" marR="0" marT="0" marB="0" anchor="ctr" anchorCtr="1"/>
                </a:tc>
              </a:tr>
              <a:tr h="287639">
                <a:tc>
                  <a:txBody>
                    <a:bodyPr/>
                    <a:lstStyle/>
                    <a:p>
                      <a:pPr algn="l" fontAlgn="b"/>
                      <a:r>
                        <a:rPr lang="en-US" sz="1100" b="0" i="0" u="none" strike="noStrike" dirty="0" smtClean="0">
                          <a:solidFill>
                            <a:srgbClr val="000000"/>
                          </a:solidFill>
                          <a:effectLst/>
                          <a:latin typeface="Calibri"/>
                        </a:rPr>
                        <a:t>NY</a:t>
                      </a:r>
                      <a:endParaRPr lang="en-US" sz="1100" b="0" i="0" u="none" strike="noStrike" dirty="0">
                        <a:solidFill>
                          <a:srgbClr val="000000"/>
                        </a:solidFill>
                        <a:effectLst/>
                        <a:latin typeface="Calibri"/>
                      </a:endParaRPr>
                    </a:p>
                  </a:txBody>
                  <a:tcPr marL="0" marR="0" marT="0" marB="0" anchor="ctr" anchorCtr="1"/>
                </a:tc>
                <a:tc>
                  <a:txBody>
                    <a:bodyPr/>
                    <a:lstStyle/>
                    <a:p>
                      <a:pPr algn="r" fontAlgn="b"/>
                      <a:r>
                        <a:rPr lang="en-US" sz="1100" b="0" i="0" u="none" strike="noStrike" dirty="0" smtClean="0">
                          <a:solidFill>
                            <a:srgbClr val="000000"/>
                          </a:solidFill>
                          <a:effectLst/>
                          <a:latin typeface="Calibri"/>
                        </a:rPr>
                        <a:t>8.05</a:t>
                      </a:r>
                      <a:endParaRPr lang="en-US" sz="1100" b="0" i="0" u="none" strike="noStrike" dirty="0">
                        <a:solidFill>
                          <a:srgbClr val="000000"/>
                        </a:solidFill>
                        <a:effectLst/>
                        <a:latin typeface="Calibri"/>
                      </a:endParaRPr>
                    </a:p>
                  </a:txBody>
                  <a:tcPr marL="0" marR="0" marT="0" marB="0" anchor="ctr" anchorCtr="1"/>
                </a:tc>
              </a:tr>
            </a:tbl>
          </a:graphicData>
        </a:graphic>
      </p:graphicFrame>
      <p:sp>
        <p:nvSpPr>
          <p:cNvPr id="2" name="TextBox 1"/>
          <p:cNvSpPr txBox="1"/>
          <p:nvPr/>
        </p:nvSpPr>
        <p:spPr>
          <a:xfrm>
            <a:off x="3321967" y="1447800"/>
            <a:ext cx="2500067" cy="369332"/>
          </a:xfrm>
          <a:prstGeom prst="rect">
            <a:avLst/>
          </a:prstGeom>
          <a:solidFill>
            <a:schemeClr val="accent3">
              <a:lumMod val="60000"/>
              <a:lumOff val="40000"/>
            </a:schemeClr>
          </a:solidFill>
        </p:spPr>
        <p:txBody>
          <a:bodyPr wrap="square" rtlCol="0">
            <a:spAutoFit/>
          </a:bodyPr>
          <a:lstStyle/>
          <a:p>
            <a:r>
              <a:rPr lang="en-US" b="1" dirty="0"/>
              <a:t>U.S. Average: 20.51</a:t>
            </a:r>
            <a:r>
              <a:rPr lang="en-US" b="1" dirty="0" smtClean="0"/>
              <a:t>₵</a:t>
            </a:r>
            <a:endParaRPr lang="en-US" b="1" dirty="0"/>
          </a:p>
        </p:txBody>
      </p:sp>
      <p:sp>
        <p:nvSpPr>
          <p:cNvPr id="72" name="TextBox 1"/>
          <p:cNvSpPr txBox="1"/>
          <p:nvPr/>
        </p:nvSpPr>
        <p:spPr>
          <a:xfrm>
            <a:off x="793718" y="6449228"/>
            <a:ext cx="5774408" cy="3810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t>Source: American Petroleum Institute (API) 2014 State Motor Fuel Taxes Report.</a:t>
            </a:r>
          </a:p>
          <a:p>
            <a:r>
              <a:rPr lang="en-US" sz="900" dirty="0" smtClean="0"/>
              <a:t>Note: Rates effective 7/1/2014, U.S. Average represents volume-weighted average.</a:t>
            </a:r>
            <a:endParaRPr lang="en-US" sz="900" dirty="0"/>
          </a:p>
        </p:txBody>
      </p:sp>
    </p:spTree>
    <p:extLst>
      <p:ext uri="{BB962C8B-B14F-4D97-AF65-F5344CB8AC3E}">
        <p14:creationId xmlns:p14="http://schemas.microsoft.com/office/powerpoint/2010/main" val="73883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82"/>
          <a:stretch/>
        </p:blipFill>
        <p:spPr bwMode="auto">
          <a:xfrm>
            <a:off x="1703672" y="1597864"/>
            <a:ext cx="6912864" cy="472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Total Gasoline Tax By State</a:t>
            </a:r>
            <a:endParaRPr lang="en-US" dirty="0"/>
          </a:p>
        </p:txBody>
      </p:sp>
      <p:sp>
        <p:nvSpPr>
          <p:cNvPr id="10" name="TextBox 9"/>
          <p:cNvSpPr txBox="1"/>
          <p:nvPr/>
        </p:nvSpPr>
        <p:spPr>
          <a:xfrm>
            <a:off x="6189118" y="4594053"/>
            <a:ext cx="395926" cy="169277"/>
          </a:xfrm>
          <a:prstGeom prst="rect">
            <a:avLst/>
          </a:prstGeom>
          <a:noFill/>
        </p:spPr>
        <p:txBody>
          <a:bodyPr wrap="square" lIns="0" tIns="0" rIns="0" bIns="0" rtlCol="0">
            <a:spAutoFit/>
          </a:bodyPr>
          <a:lstStyle/>
          <a:p>
            <a:r>
              <a:rPr lang="en-US" sz="1100" b="1" dirty="0" smtClean="0"/>
              <a:t>20.87</a:t>
            </a:r>
            <a:endParaRPr lang="en-US" sz="1100" b="1" dirty="0"/>
          </a:p>
        </p:txBody>
      </p:sp>
      <p:sp>
        <p:nvSpPr>
          <p:cNvPr id="14" name="TextBox 13"/>
          <p:cNvSpPr txBox="1"/>
          <p:nvPr/>
        </p:nvSpPr>
        <p:spPr>
          <a:xfrm>
            <a:off x="2042474" y="5210111"/>
            <a:ext cx="395926" cy="169277"/>
          </a:xfrm>
          <a:prstGeom prst="rect">
            <a:avLst/>
          </a:prstGeom>
          <a:noFill/>
        </p:spPr>
        <p:txBody>
          <a:bodyPr wrap="square" lIns="0" tIns="0" rIns="0" bIns="0" rtlCol="0">
            <a:spAutoFit/>
          </a:bodyPr>
          <a:lstStyle/>
          <a:p>
            <a:r>
              <a:rPr lang="en-US" sz="1100" b="1" dirty="0" smtClean="0"/>
              <a:t>12.4₵</a:t>
            </a:r>
            <a:endParaRPr lang="en-US" sz="1100" b="1" dirty="0"/>
          </a:p>
        </p:txBody>
      </p:sp>
      <p:sp>
        <p:nvSpPr>
          <p:cNvPr id="15" name="TextBox 14"/>
          <p:cNvSpPr txBox="1"/>
          <p:nvPr/>
        </p:nvSpPr>
        <p:spPr>
          <a:xfrm>
            <a:off x="2895600" y="4128216"/>
            <a:ext cx="395926" cy="169277"/>
          </a:xfrm>
          <a:prstGeom prst="rect">
            <a:avLst/>
          </a:prstGeom>
          <a:noFill/>
        </p:spPr>
        <p:txBody>
          <a:bodyPr wrap="square" lIns="0" tIns="0" rIns="0" bIns="0" rtlCol="0">
            <a:spAutoFit/>
          </a:bodyPr>
          <a:lstStyle/>
          <a:p>
            <a:r>
              <a:rPr lang="en-US" sz="1100" b="1" dirty="0" smtClean="0"/>
              <a:t>19.0₵</a:t>
            </a:r>
            <a:endParaRPr lang="en-US" sz="1100" b="1" dirty="0"/>
          </a:p>
        </p:txBody>
      </p:sp>
      <p:sp>
        <p:nvSpPr>
          <p:cNvPr id="16" name="TextBox 15"/>
          <p:cNvSpPr txBox="1"/>
          <p:nvPr/>
        </p:nvSpPr>
        <p:spPr>
          <a:xfrm>
            <a:off x="5380348" y="4258789"/>
            <a:ext cx="395926" cy="169277"/>
          </a:xfrm>
          <a:prstGeom prst="rect">
            <a:avLst/>
          </a:prstGeom>
          <a:noFill/>
        </p:spPr>
        <p:txBody>
          <a:bodyPr wrap="square" lIns="0" tIns="0" rIns="0" bIns="0" rtlCol="0">
            <a:spAutoFit/>
          </a:bodyPr>
          <a:lstStyle/>
          <a:p>
            <a:r>
              <a:rPr lang="en-US" sz="1100" b="1" dirty="0" smtClean="0"/>
              <a:t>21.8₵</a:t>
            </a:r>
            <a:endParaRPr lang="en-US" sz="1100" b="1" dirty="0"/>
          </a:p>
        </p:txBody>
      </p:sp>
      <p:sp>
        <p:nvSpPr>
          <p:cNvPr id="17" name="TextBox 16"/>
          <p:cNvSpPr txBox="1"/>
          <p:nvPr/>
        </p:nvSpPr>
        <p:spPr>
          <a:xfrm>
            <a:off x="1981200" y="3616923"/>
            <a:ext cx="442274" cy="169277"/>
          </a:xfrm>
          <a:prstGeom prst="rect">
            <a:avLst/>
          </a:prstGeom>
          <a:noFill/>
        </p:spPr>
        <p:txBody>
          <a:bodyPr wrap="square" lIns="0" tIns="0" rIns="0" bIns="0" rtlCol="0">
            <a:spAutoFit/>
          </a:bodyPr>
          <a:lstStyle/>
          <a:p>
            <a:r>
              <a:rPr lang="en-US" sz="1100" b="1" dirty="0" smtClean="0"/>
              <a:t>49.8₵</a:t>
            </a:r>
            <a:endParaRPr lang="en-US" sz="1100" b="1" dirty="0"/>
          </a:p>
        </p:txBody>
      </p:sp>
      <p:sp>
        <p:nvSpPr>
          <p:cNvPr id="18" name="TextBox 17"/>
          <p:cNvSpPr txBox="1"/>
          <p:nvPr/>
        </p:nvSpPr>
        <p:spPr>
          <a:xfrm>
            <a:off x="3780148" y="3600790"/>
            <a:ext cx="395926" cy="169277"/>
          </a:xfrm>
          <a:prstGeom prst="rect">
            <a:avLst/>
          </a:prstGeom>
          <a:noFill/>
        </p:spPr>
        <p:txBody>
          <a:bodyPr wrap="square" lIns="0" tIns="0" rIns="0" bIns="0" rtlCol="0">
            <a:spAutoFit/>
          </a:bodyPr>
          <a:lstStyle/>
          <a:p>
            <a:r>
              <a:rPr lang="en-US" sz="1100" b="1" dirty="0" smtClean="0"/>
              <a:t>22.0₵</a:t>
            </a:r>
            <a:endParaRPr lang="en-US" sz="1100" b="1" dirty="0"/>
          </a:p>
        </p:txBody>
      </p:sp>
      <p:sp>
        <p:nvSpPr>
          <p:cNvPr id="19" name="TextBox 18"/>
          <p:cNvSpPr txBox="1"/>
          <p:nvPr/>
        </p:nvSpPr>
        <p:spPr>
          <a:xfrm>
            <a:off x="8595674" y="3083523"/>
            <a:ext cx="395926" cy="169277"/>
          </a:xfrm>
          <a:prstGeom prst="rect">
            <a:avLst/>
          </a:prstGeom>
          <a:noFill/>
        </p:spPr>
        <p:txBody>
          <a:bodyPr wrap="square" lIns="0" tIns="0" rIns="0" bIns="0" rtlCol="0">
            <a:spAutoFit/>
          </a:bodyPr>
          <a:lstStyle/>
          <a:p>
            <a:r>
              <a:rPr lang="en-US" sz="1100" b="1" dirty="0" smtClean="0"/>
              <a:t>49.3₵</a:t>
            </a:r>
            <a:endParaRPr lang="en-US" sz="1100" b="1" dirty="0"/>
          </a:p>
        </p:txBody>
      </p:sp>
      <p:sp>
        <p:nvSpPr>
          <p:cNvPr id="27" name="TextBox 26"/>
          <p:cNvSpPr txBox="1"/>
          <p:nvPr/>
        </p:nvSpPr>
        <p:spPr>
          <a:xfrm>
            <a:off x="8595674" y="3688467"/>
            <a:ext cx="395926" cy="169277"/>
          </a:xfrm>
          <a:prstGeom prst="rect">
            <a:avLst/>
          </a:prstGeom>
          <a:noFill/>
        </p:spPr>
        <p:txBody>
          <a:bodyPr wrap="square" lIns="0" tIns="0" rIns="0" bIns="0" rtlCol="0">
            <a:spAutoFit/>
          </a:bodyPr>
          <a:lstStyle/>
          <a:p>
            <a:r>
              <a:rPr lang="en-US" sz="1100" b="1" dirty="0" smtClean="0"/>
              <a:t>23.0₵</a:t>
            </a:r>
            <a:endParaRPr lang="en-US" sz="1100" b="1" dirty="0"/>
          </a:p>
        </p:txBody>
      </p:sp>
      <p:sp>
        <p:nvSpPr>
          <p:cNvPr id="28" name="TextBox 27"/>
          <p:cNvSpPr txBox="1"/>
          <p:nvPr/>
        </p:nvSpPr>
        <p:spPr>
          <a:xfrm>
            <a:off x="6660037" y="4504552"/>
            <a:ext cx="395926" cy="169277"/>
          </a:xfrm>
          <a:prstGeom prst="rect">
            <a:avLst/>
          </a:prstGeom>
          <a:noFill/>
        </p:spPr>
        <p:txBody>
          <a:bodyPr wrap="square" lIns="0" tIns="0" rIns="0" bIns="0" rtlCol="0">
            <a:spAutoFit/>
          </a:bodyPr>
          <a:lstStyle/>
          <a:p>
            <a:r>
              <a:rPr lang="en-US" sz="1100" b="1" dirty="0" smtClean="0"/>
              <a:t>27.5₵</a:t>
            </a:r>
            <a:endParaRPr lang="en-US" sz="1100" b="1" dirty="0"/>
          </a:p>
        </p:txBody>
      </p:sp>
      <p:sp>
        <p:nvSpPr>
          <p:cNvPr id="29" name="TextBox 28"/>
          <p:cNvSpPr txBox="1"/>
          <p:nvPr/>
        </p:nvSpPr>
        <p:spPr>
          <a:xfrm>
            <a:off x="8595674" y="4286590"/>
            <a:ext cx="395926" cy="169277"/>
          </a:xfrm>
          <a:prstGeom prst="rect">
            <a:avLst/>
          </a:prstGeom>
          <a:noFill/>
        </p:spPr>
        <p:txBody>
          <a:bodyPr wrap="square" lIns="0" tIns="0" rIns="0" bIns="0" rtlCol="0">
            <a:spAutoFit/>
          </a:bodyPr>
          <a:lstStyle/>
          <a:p>
            <a:r>
              <a:rPr lang="en-US" sz="1100" b="1" dirty="0" smtClean="0"/>
              <a:t>23.5₵</a:t>
            </a:r>
            <a:endParaRPr lang="en-US" sz="1100" b="1" dirty="0"/>
          </a:p>
        </p:txBody>
      </p:sp>
      <p:sp>
        <p:nvSpPr>
          <p:cNvPr id="30" name="TextBox 29"/>
          <p:cNvSpPr txBox="1"/>
          <p:nvPr/>
        </p:nvSpPr>
        <p:spPr>
          <a:xfrm rot="3487743">
            <a:off x="6996259" y="5225102"/>
            <a:ext cx="395926" cy="169277"/>
          </a:xfrm>
          <a:prstGeom prst="rect">
            <a:avLst/>
          </a:prstGeom>
          <a:noFill/>
        </p:spPr>
        <p:txBody>
          <a:bodyPr wrap="square" lIns="0" tIns="0" rIns="0" bIns="0" rtlCol="0">
            <a:spAutoFit/>
          </a:bodyPr>
          <a:lstStyle/>
          <a:p>
            <a:r>
              <a:rPr lang="en-US" sz="1100" b="1" dirty="0" smtClean="0"/>
              <a:t>36.0₵</a:t>
            </a:r>
            <a:endParaRPr lang="en-US" sz="1100" b="1" dirty="0"/>
          </a:p>
        </p:txBody>
      </p:sp>
      <p:sp>
        <p:nvSpPr>
          <p:cNvPr id="31" name="TextBox 30"/>
          <p:cNvSpPr txBox="1"/>
          <p:nvPr/>
        </p:nvSpPr>
        <p:spPr>
          <a:xfrm>
            <a:off x="2796773" y="5972396"/>
            <a:ext cx="395926" cy="169277"/>
          </a:xfrm>
          <a:prstGeom prst="rect">
            <a:avLst/>
          </a:prstGeom>
          <a:noFill/>
        </p:spPr>
        <p:txBody>
          <a:bodyPr wrap="square" lIns="0" tIns="0" rIns="0" bIns="0" rtlCol="0">
            <a:spAutoFit/>
          </a:bodyPr>
          <a:lstStyle/>
          <a:p>
            <a:r>
              <a:rPr lang="en-US" sz="1100" b="1" dirty="0" smtClean="0"/>
              <a:t>48.5₵</a:t>
            </a:r>
            <a:endParaRPr lang="en-US" sz="1100" b="1" dirty="0"/>
          </a:p>
        </p:txBody>
      </p:sp>
      <p:sp>
        <p:nvSpPr>
          <p:cNvPr id="32" name="TextBox 31"/>
          <p:cNvSpPr txBox="1"/>
          <p:nvPr/>
        </p:nvSpPr>
        <p:spPr>
          <a:xfrm>
            <a:off x="2858678" y="2702523"/>
            <a:ext cx="395926" cy="169277"/>
          </a:xfrm>
          <a:prstGeom prst="rect">
            <a:avLst/>
          </a:prstGeom>
          <a:noFill/>
        </p:spPr>
        <p:txBody>
          <a:bodyPr wrap="square" lIns="0" tIns="0" rIns="0" bIns="0" rtlCol="0">
            <a:spAutoFit/>
          </a:bodyPr>
          <a:lstStyle/>
          <a:p>
            <a:r>
              <a:rPr lang="en-US" sz="1100" b="1" dirty="0" smtClean="0"/>
              <a:t>25.0₵</a:t>
            </a:r>
            <a:endParaRPr lang="en-US" sz="1100" b="1" dirty="0"/>
          </a:p>
        </p:txBody>
      </p:sp>
      <p:sp>
        <p:nvSpPr>
          <p:cNvPr id="33" name="TextBox 32"/>
          <p:cNvSpPr txBox="1"/>
          <p:nvPr/>
        </p:nvSpPr>
        <p:spPr>
          <a:xfrm>
            <a:off x="5776274" y="3403613"/>
            <a:ext cx="395926" cy="169277"/>
          </a:xfrm>
          <a:prstGeom prst="rect">
            <a:avLst/>
          </a:prstGeom>
          <a:noFill/>
        </p:spPr>
        <p:txBody>
          <a:bodyPr wrap="square" lIns="0" tIns="0" rIns="0" bIns="0" rtlCol="0">
            <a:spAutoFit/>
          </a:bodyPr>
          <a:lstStyle/>
          <a:p>
            <a:r>
              <a:rPr lang="en-US" sz="1100" b="1" dirty="0" smtClean="0"/>
              <a:t>39.1₵</a:t>
            </a:r>
            <a:endParaRPr lang="en-US" sz="1100" b="1" dirty="0"/>
          </a:p>
        </p:txBody>
      </p:sp>
      <p:sp>
        <p:nvSpPr>
          <p:cNvPr id="34" name="TextBox 33"/>
          <p:cNvSpPr txBox="1"/>
          <p:nvPr/>
        </p:nvSpPr>
        <p:spPr>
          <a:xfrm rot="16200000">
            <a:off x="6110504" y="3388414"/>
            <a:ext cx="395926" cy="169277"/>
          </a:xfrm>
          <a:prstGeom prst="rect">
            <a:avLst/>
          </a:prstGeom>
          <a:noFill/>
        </p:spPr>
        <p:txBody>
          <a:bodyPr wrap="square" lIns="0" tIns="0" rIns="0" bIns="0" rtlCol="0">
            <a:spAutoFit/>
          </a:bodyPr>
          <a:lstStyle/>
          <a:p>
            <a:r>
              <a:rPr lang="en-US" sz="1100" b="1" dirty="0" smtClean="0"/>
              <a:t>41.8₵</a:t>
            </a:r>
            <a:endParaRPr lang="en-US" sz="1100" b="1" dirty="0"/>
          </a:p>
        </p:txBody>
      </p:sp>
      <p:sp>
        <p:nvSpPr>
          <p:cNvPr id="35" name="TextBox 34"/>
          <p:cNvSpPr txBox="1"/>
          <p:nvPr/>
        </p:nvSpPr>
        <p:spPr>
          <a:xfrm>
            <a:off x="5258585" y="3083523"/>
            <a:ext cx="395926" cy="169277"/>
          </a:xfrm>
          <a:prstGeom prst="rect">
            <a:avLst/>
          </a:prstGeom>
          <a:noFill/>
        </p:spPr>
        <p:txBody>
          <a:bodyPr wrap="square" lIns="0" tIns="0" rIns="0" bIns="0" rtlCol="0">
            <a:spAutoFit/>
          </a:bodyPr>
          <a:lstStyle/>
          <a:p>
            <a:r>
              <a:rPr lang="en-US" sz="1100" b="1" dirty="0" smtClean="0"/>
              <a:t>22.0₵</a:t>
            </a:r>
            <a:endParaRPr lang="en-US" sz="1100" b="1" dirty="0"/>
          </a:p>
        </p:txBody>
      </p:sp>
      <p:sp>
        <p:nvSpPr>
          <p:cNvPr id="36" name="TextBox 35"/>
          <p:cNvSpPr txBox="1"/>
          <p:nvPr/>
        </p:nvSpPr>
        <p:spPr>
          <a:xfrm>
            <a:off x="4709474" y="3644054"/>
            <a:ext cx="395926" cy="169277"/>
          </a:xfrm>
          <a:prstGeom prst="rect">
            <a:avLst/>
          </a:prstGeom>
          <a:noFill/>
        </p:spPr>
        <p:txBody>
          <a:bodyPr wrap="square" lIns="0" tIns="0" rIns="0" bIns="0" rtlCol="0">
            <a:spAutoFit/>
          </a:bodyPr>
          <a:lstStyle/>
          <a:p>
            <a:r>
              <a:rPr lang="en-US" sz="1100" b="1" dirty="0" smtClean="0"/>
              <a:t>24.0₵</a:t>
            </a:r>
            <a:endParaRPr lang="en-US" sz="1100" b="1" dirty="0"/>
          </a:p>
        </p:txBody>
      </p:sp>
      <p:sp>
        <p:nvSpPr>
          <p:cNvPr id="37" name="TextBox 36"/>
          <p:cNvSpPr txBox="1"/>
          <p:nvPr/>
        </p:nvSpPr>
        <p:spPr>
          <a:xfrm>
            <a:off x="6324600" y="3747216"/>
            <a:ext cx="395926" cy="169277"/>
          </a:xfrm>
          <a:prstGeom prst="rect">
            <a:avLst/>
          </a:prstGeom>
          <a:noFill/>
        </p:spPr>
        <p:txBody>
          <a:bodyPr wrap="square" lIns="0" tIns="0" rIns="0" bIns="0" rtlCol="0">
            <a:spAutoFit/>
          </a:bodyPr>
          <a:lstStyle/>
          <a:p>
            <a:r>
              <a:rPr lang="en-US" sz="1100" b="1" dirty="0" smtClean="0"/>
              <a:t>32.5₵</a:t>
            </a:r>
            <a:endParaRPr lang="en-US" sz="1100" b="1" dirty="0"/>
          </a:p>
        </p:txBody>
      </p:sp>
      <p:sp>
        <p:nvSpPr>
          <p:cNvPr id="38" name="TextBox 37"/>
          <p:cNvSpPr txBox="1"/>
          <p:nvPr/>
        </p:nvSpPr>
        <p:spPr>
          <a:xfrm>
            <a:off x="5486400" y="4956257"/>
            <a:ext cx="395926" cy="169277"/>
          </a:xfrm>
          <a:prstGeom prst="rect">
            <a:avLst/>
          </a:prstGeom>
          <a:noFill/>
        </p:spPr>
        <p:txBody>
          <a:bodyPr wrap="square" lIns="0" tIns="0" rIns="0" bIns="0" rtlCol="0">
            <a:spAutoFit/>
          </a:bodyPr>
          <a:lstStyle/>
          <a:p>
            <a:r>
              <a:rPr lang="en-US" sz="1100" b="1" dirty="0" smtClean="0"/>
              <a:t>20.0₵</a:t>
            </a:r>
            <a:endParaRPr lang="en-US" sz="1100" b="1" dirty="0"/>
          </a:p>
        </p:txBody>
      </p:sp>
      <p:sp>
        <p:nvSpPr>
          <p:cNvPr id="39" name="TextBox 38"/>
          <p:cNvSpPr txBox="1"/>
          <p:nvPr/>
        </p:nvSpPr>
        <p:spPr>
          <a:xfrm>
            <a:off x="7924800" y="2190950"/>
            <a:ext cx="395926" cy="169277"/>
          </a:xfrm>
          <a:prstGeom prst="rect">
            <a:avLst/>
          </a:prstGeom>
          <a:noFill/>
        </p:spPr>
        <p:txBody>
          <a:bodyPr wrap="square" lIns="0" tIns="0" rIns="0" bIns="0" rtlCol="0">
            <a:spAutoFit/>
          </a:bodyPr>
          <a:lstStyle/>
          <a:p>
            <a:r>
              <a:rPr lang="en-US" sz="1100" b="1" dirty="0" smtClean="0"/>
              <a:t>31.0₵</a:t>
            </a:r>
            <a:endParaRPr lang="en-US" sz="1100" b="1" dirty="0"/>
          </a:p>
        </p:txBody>
      </p:sp>
      <p:sp>
        <p:nvSpPr>
          <p:cNvPr id="40" name="TextBox 39"/>
          <p:cNvSpPr txBox="1"/>
          <p:nvPr/>
        </p:nvSpPr>
        <p:spPr>
          <a:xfrm>
            <a:off x="8595674" y="3961232"/>
            <a:ext cx="395926" cy="169277"/>
          </a:xfrm>
          <a:prstGeom prst="rect">
            <a:avLst/>
          </a:prstGeom>
          <a:noFill/>
        </p:spPr>
        <p:txBody>
          <a:bodyPr wrap="square" lIns="0" tIns="0" rIns="0" bIns="0" rtlCol="0">
            <a:spAutoFit/>
          </a:bodyPr>
          <a:lstStyle/>
          <a:p>
            <a:r>
              <a:rPr lang="en-US" sz="1100" b="1" dirty="0" smtClean="0"/>
              <a:t>27.4₵</a:t>
            </a:r>
            <a:endParaRPr lang="en-US" sz="1100" b="1" dirty="0"/>
          </a:p>
        </p:txBody>
      </p:sp>
      <p:sp>
        <p:nvSpPr>
          <p:cNvPr id="41" name="TextBox 40"/>
          <p:cNvSpPr txBox="1"/>
          <p:nvPr/>
        </p:nvSpPr>
        <p:spPr>
          <a:xfrm>
            <a:off x="8595674" y="2473923"/>
            <a:ext cx="395926" cy="169277"/>
          </a:xfrm>
          <a:prstGeom prst="rect">
            <a:avLst/>
          </a:prstGeom>
          <a:noFill/>
        </p:spPr>
        <p:txBody>
          <a:bodyPr wrap="square" lIns="0" tIns="0" rIns="0" bIns="0" rtlCol="0">
            <a:spAutoFit/>
          </a:bodyPr>
          <a:lstStyle/>
          <a:p>
            <a:r>
              <a:rPr lang="en-US" sz="1100" b="1" dirty="0" smtClean="0"/>
              <a:t>26.5₵</a:t>
            </a:r>
            <a:endParaRPr lang="en-US" sz="1100" b="1" dirty="0"/>
          </a:p>
        </p:txBody>
      </p:sp>
      <p:sp>
        <p:nvSpPr>
          <p:cNvPr id="42" name="TextBox 41"/>
          <p:cNvSpPr txBox="1"/>
          <p:nvPr/>
        </p:nvSpPr>
        <p:spPr>
          <a:xfrm>
            <a:off x="6309674" y="2832816"/>
            <a:ext cx="395926" cy="169277"/>
          </a:xfrm>
          <a:prstGeom prst="rect">
            <a:avLst/>
          </a:prstGeom>
          <a:noFill/>
        </p:spPr>
        <p:txBody>
          <a:bodyPr wrap="square" lIns="0" tIns="0" rIns="0" bIns="0" rtlCol="0">
            <a:spAutoFit/>
          </a:bodyPr>
          <a:lstStyle/>
          <a:p>
            <a:r>
              <a:rPr lang="en-US" sz="1100" b="1" dirty="0" smtClean="0"/>
              <a:t>42.0₵</a:t>
            </a:r>
            <a:endParaRPr lang="en-US" sz="1100" b="1" dirty="0"/>
          </a:p>
        </p:txBody>
      </p:sp>
      <p:sp>
        <p:nvSpPr>
          <p:cNvPr id="43" name="TextBox 42"/>
          <p:cNvSpPr txBox="1"/>
          <p:nvPr/>
        </p:nvSpPr>
        <p:spPr>
          <a:xfrm>
            <a:off x="5105400" y="2419550"/>
            <a:ext cx="395926" cy="169277"/>
          </a:xfrm>
          <a:prstGeom prst="rect">
            <a:avLst/>
          </a:prstGeom>
          <a:noFill/>
        </p:spPr>
        <p:txBody>
          <a:bodyPr wrap="square" lIns="0" tIns="0" rIns="0" bIns="0" rtlCol="0">
            <a:spAutoFit/>
          </a:bodyPr>
          <a:lstStyle/>
          <a:p>
            <a:r>
              <a:rPr lang="en-US" sz="1100" b="1" dirty="0" smtClean="0"/>
              <a:t>28.6₵</a:t>
            </a:r>
            <a:endParaRPr lang="en-US" sz="1100" b="1" dirty="0"/>
          </a:p>
        </p:txBody>
      </p:sp>
      <p:sp>
        <p:nvSpPr>
          <p:cNvPr id="44" name="TextBox 43"/>
          <p:cNvSpPr txBox="1"/>
          <p:nvPr/>
        </p:nvSpPr>
        <p:spPr>
          <a:xfrm>
            <a:off x="5791200" y="4487389"/>
            <a:ext cx="395926" cy="169277"/>
          </a:xfrm>
          <a:prstGeom prst="rect">
            <a:avLst/>
          </a:prstGeom>
          <a:noFill/>
        </p:spPr>
        <p:txBody>
          <a:bodyPr wrap="square" lIns="0" tIns="0" rIns="0" bIns="0" rtlCol="0">
            <a:spAutoFit/>
          </a:bodyPr>
          <a:lstStyle/>
          <a:p>
            <a:r>
              <a:rPr lang="en-US" sz="1100" b="1" dirty="0" smtClean="0"/>
              <a:t>18.4₵</a:t>
            </a:r>
            <a:endParaRPr lang="en-US" sz="1100" b="1" dirty="0"/>
          </a:p>
        </p:txBody>
      </p:sp>
      <p:sp>
        <p:nvSpPr>
          <p:cNvPr id="45" name="TextBox 44"/>
          <p:cNvSpPr txBox="1"/>
          <p:nvPr/>
        </p:nvSpPr>
        <p:spPr>
          <a:xfrm>
            <a:off x="5395274" y="3718798"/>
            <a:ext cx="395926" cy="169277"/>
          </a:xfrm>
          <a:prstGeom prst="rect">
            <a:avLst/>
          </a:prstGeom>
          <a:noFill/>
        </p:spPr>
        <p:txBody>
          <a:bodyPr wrap="square" lIns="0" tIns="0" rIns="0" bIns="0" rtlCol="0">
            <a:spAutoFit/>
          </a:bodyPr>
          <a:lstStyle/>
          <a:p>
            <a:r>
              <a:rPr lang="en-US" sz="1100" b="1" dirty="0" smtClean="0"/>
              <a:t>17.3₵</a:t>
            </a:r>
            <a:endParaRPr lang="en-US" sz="1100" b="1" dirty="0"/>
          </a:p>
        </p:txBody>
      </p:sp>
      <p:sp>
        <p:nvSpPr>
          <p:cNvPr id="46" name="TextBox 45"/>
          <p:cNvSpPr txBox="1"/>
          <p:nvPr/>
        </p:nvSpPr>
        <p:spPr>
          <a:xfrm>
            <a:off x="3490274" y="2169123"/>
            <a:ext cx="395926" cy="169277"/>
          </a:xfrm>
          <a:prstGeom prst="rect">
            <a:avLst/>
          </a:prstGeom>
          <a:noFill/>
        </p:spPr>
        <p:txBody>
          <a:bodyPr wrap="square" lIns="0" tIns="0" rIns="0" bIns="0" rtlCol="0">
            <a:spAutoFit/>
          </a:bodyPr>
          <a:lstStyle/>
          <a:p>
            <a:r>
              <a:rPr lang="en-US" sz="1100" b="1" dirty="0" smtClean="0"/>
              <a:t>27.8₵</a:t>
            </a:r>
            <a:endParaRPr lang="en-US" sz="1100" b="1" dirty="0"/>
          </a:p>
        </p:txBody>
      </p:sp>
      <p:sp>
        <p:nvSpPr>
          <p:cNvPr id="47" name="TextBox 46"/>
          <p:cNvSpPr txBox="1"/>
          <p:nvPr/>
        </p:nvSpPr>
        <p:spPr>
          <a:xfrm>
            <a:off x="4511511" y="3155794"/>
            <a:ext cx="395926" cy="169277"/>
          </a:xfrm>
          <a:prstGeom prst="rect">
            <a:avLst/>
          </a:prstGeom>
          <a:noFill/>
        </p:spPr>
        <p:txBody>
          <a:bodyPr wrap="square" lIns="0" tIns="0" rIns="0" bIns="0" rtlCol="0">
            <a:spAutoFit/>
          </a:bodyPr>
          <a:lstStyle/>
          <a:p>
            <a:r>
              <a:rPr lang="en-US" sz="1100" b="1" dirty="0" smtClean="0"/>
              <a:t>27.3₵</a:t>
            </a:r>
            <a:endParaRPr lang="en-US" sz="1100" b="1" dirty="0"/>
          </a:p>
        </p:txBody>
      </p:sp>
      <p:sp>
        <p:nvSpPr>
          <p:cNvPr id="48" name="TextBox 47"/>
          <p:cNvSpPr txBox="1"/>
          <p:nvPr/>
        </p:nvSpPr>
        <p:spPr>
          <a:xfrm>
            <a:off x="2410905" y="3268551"/>
            <a:ext cx="395926" cy="169277"/>
          </a:xfrm>
          <a:prstGeom prst="rect">
            <a:avLst/>
          </a:prstGeom>
          <a:noFill/>
        </p:spPr>
        <p:txBody>
          <a:bodyPr wrap="square" lIns="0" tIns="0" rIns="0" bIns="0" rtlCol="0">
            <a:spAutoFit/>
          </a:bodyPr>
          <a:lstStyle/>
          <a:p>
            <a:r>
              <a:rPr lang="en-US" sz="1100" b="1" dirty="0" smtClean="0"/>
              <a:t>33.2₵</a:t>
            </a:r>
            <a:endParaRPr lang="en-US" sz="1100" b="1" dirty="0"/>
          </a:p>
        </p:txBody>
      </p:sp>
      <p:sp>
        <p:nvSpPr>
          <p:cNvPr id="49" name="TextBox 48"/>
          <p:cNvSpPr txBox="1"/>
          <p:nvPr/>
        </p:nvSpPr>
        <p:spPr>
          <a:xfrm>
            <a:off x="7521018" y="1788123"/>
            <a:ext cx="395926" cy="169277"/>
          </a:xfrm>
          <a:prstGeom prst="rect">
            <a:avLst/>
          </a:prstGeom>
          <a:noFill/>
        </p:spPr>
        <p:txBody>
          <a:bodyPr wrap="square" lIns="0" tIns="0" rIns="0" bIns="0" rtlCol="0">
            <a:spAutoFit/>
          </a:bodyPr>
          <a:lstStyle/>
          <a:p>
            <a:r>
              <a:rPr lang="en-US" sz="1100" b="1" dirty="0" smtClean="0"/>
              <a:t>23.8₵</a:t>
            </a:r>
            <a:endParaRPr lang="en-US" sz="1100" b="1" dirty="0"/>
          </a:p>
        </p:txBody>
      </p:sp>
      <p:sp>
        <p:nvSpPr>
          <p:cNvPr id="50" name="TextBox 49"/>
          <p:cNvSpPr txBox="1"/>
          <p:nvPr/>
        </p:nvSpPr>
        <p:spPr>
          <a:xfrm>
            <a:off x="8595674" y="3353757"/>
            <a:ext cx="395926" cy="169277"/>
          </a:xfrm>
          <a:prstGeom prst="rect">
            <a:avLst/>
          </a:prstGeom>
          <a:noFill/>
        </p:spPr>
        <p:txBody>
          <a:bodyPr wrap="square" lIns="0" tIns="0" rIns="0" bIns="0" rtlCol="0">
            <a:spAutoFit/>
          </a:bodyPr>
          <a:lstStyle/>
          <a:p>
            <a:r>
              <a:rPr lang="en-US" sz="1100" b="1" dirty="0" smtClean="0"/>
              <a:t>14.5₵</a:t>
            </a:r>
            <a:endParaRPr lang="en-US" sz="1100" b="1" dirty="0"/>
          </a:p>
        </p:txBody>
      </p:sp>
      <p:sp>
        <p:nvSpPr>
          <p:cNvPr id="51" name="TextBox 50"/>
          <p:cNvSpPr txBox="1"/>
          <p:nvPr/>
        </p:nvSpPr>
        <p:spPr>
          <a:xfrm>
            <a:off x="3629320" y="4215161"/>
            <a:ext cx="395926" cy="169277"/>
          </a:xfrm>
          <a:prstGeom prst="rect">
            <a:avLst/>
          </a:prstGeom>
          <a:noFill/>
        </p:spPr>
        <p:txBody>
          <a:bodyPr wrap="square" lIns="0" tIns="0" rIns="0" bIns="0" rtlCol="0">
            <a:spAutoFit/>
          </a:bodyPr>
          <a:lstStyle/>
          <a:p>
            <a:r>
              <a:rPr lang="en-US" sz="1100" b="1" dirty="0" smtClean="0"/>
              <a:t>18.9₵</a:t>
            </a:r>
            <a:endParaRPr lang="en-US" sz="1100" b="1" dirty="0"/>
          </a:p>
        </p:txBody>
      </p:sp>
      <p:sp>
        <p:nvSpPr>
          <p:cNvPr id="52" name="TextBox 51"/>
          <p:cNvSpPr txBox="1"/>
          <p:nvPr/>
        </p:nvSpPr>
        <p:spPr>
          <a:xfrm>
            <a:off x="7315200" y="2724350"/>
            <a:ext cx="395926" cy="169277"/>
          </a:xfrm>
          <a:prstGeom prst="rect">
            <a:avLst/>
          </a:prstGeom>
          <a:noFill/>
        </p:spPr>
        <p:txBody>
          <a:bodyPr wrap="square" lIns="0" tIns="0" rIns="0" bIns="0" rtlCol="0">
            <a:spAutoFit/>
          </a:bodyPr>
          <a:lstStyle/>
          <a:p>
            <a:r>
              <a:rPr lang="en-US" sz="1100" b="1" dirty="0" smtClean="0"/>
              <a:t>50.5₵</a:t>
            </a:r>
            <a:endParaRPr lang="en-US" sz="1100" b="1" dirty="0"/>
          </a:p>
        </p:txBody>
      </p:sp>
      <p:sp>
        <p:nvSpPr>
          <p:cNvPr id="53" name="TextBox 52"/>
          <p:cNvSpPr txBox="1"/>
          <p:nvPr/>
        </p:nvSpPr>
        <p:spPr>
          <a:xfrm>
            <a:off x="7132948" y="3961232"/>
            <a:ext cx="395926" cy="169277"/>
          </a:xfrm>
          <a:prstGeom prst="rect">
            <a:avLst/>
          </a:prstGeom>
          <a:noFill/>
        </p:spPr>
        <p:txBody>
          <a:bodyPr wrap="square" lIns="0" tIns="0" rIns="0" bIns="0" rtlCol="0">
            <a:spAutoFit/>
          </a:bodyPr>
          <a:lstStyle/>
          <a:p>
            <a:r>
              <a:rPr lang="en-US" sz="1100" b="1" dirty="0" smtClean="0"/>
              <a:t>36.8₵</a:t>
            </a:r>
            <a:endParaRPr lang="en-US" sz="1100" b="1" dirty="0"/>
          </a:p>
        </p:txBody>
      </p:sp>
      <p:sp>
        <p:nvSpPr>
          <p:cNvPr id="54" name="TextBox 53"/>
          <p:cNvSpPr txBox="1"/>
          <p:nvPr/>
        </p:nvSpPr>
        <p:spPr>
          <a:xfrm>
            <a:off x="4479303" y="2178128"/>
            <a:ext cx="395926" cy="169277"/>
          </a:xfrm>
          <a:prstGeom prst="rect">
            <a:avLst/>
          </a:prstGeom>
          <a:noFill/>
        </p:spPr>
        <p:txBody>
          <a:bodyPr wrap="square" lIns="0" tIns="0" rIns="0" bIns="0" rtlCol="0">
            <a:spAutoFit/>
          </a:bodyPr>
          <a:lstStyle/>
          <a:p>
            <a:r>
              <a:rPr lang="en-US" sz="1100" b="1" dirty="0" smtClean="0"/>
              <a:t>23.0₵</a:t>
            </a:r>
            <a:endParaRPr lang="en-US" sz="1100" b="1" dirty="0"/>
          </a:p>
        </p:txBody>
      </p:sp>
      <p:sp>
        <p:nvSpPr>
          <p:cNvPr id="55" name="TextBox 54"/>
          <p:cNvSpPr txBox="1"/>
          <p:nvPr/>
        </p:nvSpPr>
        <p:spPr>
          <a:xfrm>
            <a:off x="6553200" y="3268551"/>
            <a:ext cx="395926" cy="169277"/>
          </a:xfrm>
          <a:prstGeom prst="rect">
            <a:avLst/>
          </a:prstGeom>
          <a:noFill/>
        </p:spPr>
        <p:txBody>
          <a:bodyPr wrap="square" lIns="0" tIns="0" rIns="0" bIns="0" rtlCol="0">
            <a:spAutoFit/>
          </a:bodyPr>
          <a:lstStyle/>
          <a:p>
            <a:r>
              <a:rPr lang="en-US" sz="1100" b="1" dirty="0" smtClean="0"/>
              <a:t>28.0₵</a:t>
            </a:r>
            <a:endParaRPr lang="en-US" sz="1100" b="1" dirty="0"/>
          </a:p>
        </p:txBody>
      </p:sp>
      <p:sp>
        <p:nvSpPr>
          <p:cNvPr id="56" name="TextBox 55"/>
          <p:cNvSpPr txBox="1"/>
          <p:nvPr/>
        </p:nvSpPr>
        <p:spPr>
          <a:xfrm>
            <a:off x="4785674" y="4145898"/>
            <a:ext cx="395926" cy="169277"/>
          </a:xfrm>
          <a:prstGeom prst="rect">
            <a:avLst/>
          </a:prstGeom>
          <a:noFill/>
        </p:spPr>
        <p:txBody>
          <a:bodyPr wrap="square" lIns="0" tIns="0" rIns="0" bIns="0" rtlCol="0">
            <a:spAutoFit/>
          </a:bodyPr>
          <a:lstStyle/>
          <a:p>
            <a:r>
              <a:rPr lang="en-US" sz="1100" b="1" dirty="0" smtClean="0"/>
              <a:t>17.0₵</a:t>
            </a:r>
            <a:endParaRPr lang="en-US" sz="1100" b="1" dirty="0"/>
          </a:p>
        </p:txBody>
      </p:sp>
      <p:sp>
        <p:nvSpPr>
          <p:cNvPr id="57" name="TextBox 56"/>
          <p:cNvSpPr txBox="1"/>
          <p:nvPr/>
        </p:nvSpPr>
        <p:spPr>
          <a:xfrm>
            <a:off x="2107312" y="2469631"/>
            <a:ext cx="395926" cy="169277"/>
          </a:xfrm>
          <a:prstGeom prst="rect">
            <a:avLst/>
          </a:prstGeom>
          <a:noFill/>
        </p:spPr>
        <p:txBody>
          <a:bodyPr wrap="square" lIns="0" tIns="0" rIns="0" bIns="0" rtlCol="0">
            <a:spAutoFit/>
          </a:bodyPr>
          <a:lstStyle/>
          <a:p>
            <a:r>
              <a:rPr lang="en-US" sz="1100" b="1" dirty="0" smtClean="0"/>
              <a:t>31.1₵</a:t>
            </a:r>
            <a:endParaRPr lang="en-US" sz="1100" b="1" dirty="0"/>
          </a:p>
        </p:txBody>
      </p:sp>
      <p:sp>
        <p:nvSpPr>
          <p:cNvPr id="58" name="TextBox 57"/>
          <p:cNvSpPr txBox="1"/>
          <p:nvPr/>
        </p:nvSpPr>
        <p:spPr>
          <a:xfrm>
            <a:off x="7086600" y="3085398"/>
            <a:ext cx="395926" cy="169277"/>
          </a:xfrm>
          <a:prstGeom prst="rect">
            <a:avLst/>
          </a:prstGeom>
          <a:noFill/>
        </p:spPr>
        <p:txBody>
          <a:bodyPr wrap="square" lIns="0" tIns="0" rIns="0" bIns="0" rtlCol="0">
            <a:spAutoFit/>
          </a:bodyPr>
          <a:lstStyle/>
          <a:p>
            <a:r>
              <a:rPr lang="en-US" sz="1100" b="1" dirty="0" smtClean="0"/>
              <a:t>41.8₵</a:t>
            </a:r>
            <a:endParaRPr lang="en-US" sz="1100" b="1" dirty="0"/>
          </a:p>
        </p:txBody>
      </p:sp>
      <p:sp>
        <p:nvSpPr>
          <p:cNvPr id="59" name="TextBox 58"/>
          <p:cNvSpPr txBox="1"/>
          <p:nvPr/>
        </p:nvSpPr>
        <p:spPr>
          <a:xfrm>
            <a:off x="8595674" y="2776060"/>
            <a:ext cx="395926" cy="169277"/>
          </a:xfrm>
          <a:prstGeom prst="rect">
            <a:avLst/>
          </a:prstGeom>
          <a:noFill/>
        </p:spPr>
        <p:txBody>
          <a:bodyPr wrap="square" lIns="0" tIns="0" rIns="0" bIns="0" rtlCol="0">
            <a:spAutoFit/>
          </a:bodyPr>
          <a:lstStyle/>
          <a:p>
            <a:r>
              <a:rPr lang="en-US" sz="1100" b="1" dirty="0" smtClean="0"/>
              <a:t>33.0₵</a:t>
            </a:r>
            <a:endParaRPr lang="en-US" sz="1100" b="1" dirty="0"/>
          </a:p>
        </p:txBody>
      </p:sp>
      <p:sp>
        <p:nvSpPr>
          <p:cNvPr id="60" name="TextBox 59"/>
          <p:cNvSpPr txBox="1"/>
          <p:nvPr/>
        </p:nvSpPr>
        <p:spPr>
          <a:xfrm>
            <a:off x="6934200" y="4248350"/>
            <a:ext cx="395926" cy="169277"/>
          </a:xfrm>
          <a:prstGeom prst="rect">
            <a:avLst/>
          </a:prstGeom>
          <a:noFill/>
        </p:spPr>
        <p:txBody>
          <a:bodyPr wrap="square" lIns="0" tIns="0" rIns="0" bIns="0" rtlCol="0">
            <a:spAutoFit/>
          </a:bodyPr>
          <a:lstStyle/>
          <a:p>
            <a:r>
              <a:rPr lang="en-US" sz="1100" b="1" dirty="0" smtClean="0"/>
              <a:t>16.8₵</a:t>
            </a:r>
            <a:endParaRPr lang="en-US" sz="1100" b="1" dirty="0"/>
          </a:p>
        </p:txBody>
      </p:sp>
      <p:sp>
        <p:nvSpPr>
          <p:cNvPr id="61" name="TextBox 60"/>
          <p:cNvSpPr txBox="1"/>
          <p:nvPr/>
        </p:nvSpPr>
        <p:spPr>
          <a:xfrm>
            <a:off x="4479303" y="2683727"/>
            <a:ext cx="395926" cy="169277"/>
          </a:xfrm>
          <a:prstGeom prst="rect">
            <a:avLst/>
          </a:prstGeom>
          <a:noFill/>
        </p:spPr>
        <p:txBody>
          <a:bodyPr wrap="square" lIns="0" tIns="0" rIns="0" bIns="0" rtlCol="0">
            <a:spAutoFit/>
          </a:bodyPr>
          <a:lstStyle/>
          <a:p>
            <a:r>
              <a:rPr lang="en-US" sz="1100" b="1" dirty="0" smtClean="0"/>
              <a:t>22.0₵</a:t>
            </a:r>
            <a:endParaRPr lang="en-US" sz="1100" b="1" dirty="0"/>
          </a:p>
        </p:txBody>
      </p:sp>
      <p:sp>
        <p:nvSpPr>
          <p:cNvPr id="62" name="TextBox 61"/>
          <p:cNvSpPr txBox="1"/>
          <p:nvPr/>
        </p:nvSpPr>
        <p:spPr>
          <a:xfrm>
            <a:off x="6172200" y="4052016"/>
            <a:ext cx="395926" cy="169277"/>
          </a:xfrm>
          <a:prstGeom prst="rect">
            <a:avLst/>
          </a:prstGeom>
          <a:noFill/>
        </p:spPr>
        <p:txBody>
          <a:bodyPr wrap="square" lIns="0" tIns="0" rIns="0" bIns="0" rtlCol="0">
            <a:spAutoFit/>
          </a:bodyPr>
          <a:lstStyle/>
          <a:p>
            <a:r>
              <a:rPr lang="en-US" sz="1100" b="1" dirty="0" smtClean="0"/>
              <a:t>21.4₵</a:t>
            </a:r>
            <a:endParaRPr lang="en-US" sz="1100" b="1" dirty="0"/>
          </a:p>
        </p:txBody>
      </p:sp>
      <p:sp>
        <p:nvSpPr>
          <p:cNvPr id="63" name="TextBox 62"/>
          <p:cNvSpPr txBox="1"/>
          <p:nvPr/>
        </p:nvSpPr>
        <p:spPr>
          <a:xfrm>
            <a:off x="4513504" y="4778719"/>
            <a:ext cx="395926" cy="169277"/>
          </a:xfrm>
          <a:prstGeom prst="rect">
            <a:avLst/>
          </a:prstGeom>
          <a:noFill/>
        </p:spPr>
        <p:txBody>
          <a:bodyPr wrap="square" lIns="0" tIns="0" rIns="0" bIns="0" rtlCol="0">
            <a:spAutoFit/>
          </a:bodyPr>
          <a:lstStyle/>
          <a:p>
            <a:r>
              <a:rPr lang="en-US" sz="1100" b="1" dirty="0" smtClean="0"/>
              <a:t>20.0₵</a:t>
            </a:r>
            <a:endParaRPr lang="en-US" sz="1100" b="1" dirty="0"/>
          </a:p>
        </p:txBody>
      </p:sp>
      <p:sp>
        <p:nvSpPr>
          <p:cNvPr id="64" name="TextBox 63"/>
          <p:cNvSpPr txBox="1"/>
          <p:nvPr/>
        </p:nvSpPr>
        <p:spPr>
          <a:xfrm>
            <a:off x="3035067" y="3445305"/>
            <a:ext cx="395926" cy="169277"/>
          </a:xfrm>
          <a:prstGeom prst="rect">
            <a:avLst/>
          </a:prstGeom>
          <a:noFill/>
        </p:spPr>
        <p:txBody>
          <a:bodyPr wrap="square" lIns="0" tIns="0" rIns="0" bIns="0" rtlCol="0">
            <a:spAutoFit/>
          </a:bodyPr>
          <a:lstStyle/>
          <a:p>
            <a:r>
              <a:rPr lang="en-US" sz="1100" b="1" dirty="0" smtClean="0"/>
              <a:t>24.5₵</a:t>
            </a:r>
            <a:endParaRPr lang="en-US" sz="1100" b="1" dirty="0"/>
          </a:p>
        </p:txBody>
      </p:sp>
      <p:sp>
        <p:nvSpPr>
          <p:cNvPr id="65" name="TextBox 64"/>
          <p:cNvSpPr txBox="1"/>
          <p:nvPr/>
        </p:nvSpPr>
        <p:spPr>
          <a:xfrm>
            <a:off x="6934200" y="1788123"/>
            <a:ext cx="395926" cy="169277"/>
          </a:xfrm>
          <a:prstGeom prst="rect">
            <a:avLst/>
          </a:prstGeom>
          <a:noFill/>
        </p:spPr>
        <p:txBody>
          <a:bodyPr wrap="square" lIns="0" tIns="0" rIns="0" bIns="0" rtlCol="0">
            <a:spAutoFit/>
          </a:bodyPr>
          <a:lstStyle/>
          <a:p>
            <a:r>
              <a:rPr lang="en-US" sz="1100" b="1" dirty="0" smtClean="0"/>
              <a:t>33.0₵</a:t>
            </a:r>
            <a:endParaRPr lang="en-US" sz="1100" b="1" dirty="0"/>
          </a:p>
        </p:txBody>
      </p:sp>
      <p:sp>
        <p:nvSpPr>
          <p:cNvPr id="66" name="TextBox 65"/>
          <p:cNvSpPr txBox="1"/>
          <p:nvPr/>
        </p:nvSpPr>
        <p:spPr>
          <a:xfrm>
            <a:off x="7162800" y="3632692"/>
            <a:ext cx="395926" cy="169277"/>
          </a:xfrm>
          <a:prstGeom prst="rect">
            <a:avLst/>
          </a:prstGeom>
          <a:noFill/>
        </p:spPr>
        <p:txBody>
          <a:bodyPr wrap="square" lIns="0" tIns="0" rIns="0" bIns="0" rtlCol="0">
            <a:spAutoFit/>
          </a:bodyPr>
          <a:lstStyle/>
          <a:p>
            <a:r>
              <a:rPr lang="en-US" sz="1100" b="1" dirty="0" smtClean="0"/>
              <a:t>17.3₵</a:t>
            </a:r>
            <a:endParaRPr lang="en-US" sz="1100" b="1" dirty="0"/>
          </a:p>
        </p:txBody>
      </p:sp>
      <p:sp>
        <p:nvSpPr>
          <p:cNvPr id="67" name="TextBox 66"/>
          <p:cNvSpPr txBox="1"/>
          <p:nvPr/>
        </p:nvSpPr>
        <p:spPr>
          <a:xfrm>
            <a:off x="2348059" y="1880456"/>
            <a:ext cx="395926" cy="169277"/>
          </a:xfrm>
          <a:prstGeom prst="rect">
            <a:avLst/>
          </a:prstGeom>
          <a:noFill/>
        </p:spPr>
        <p:txBody>
          <a:bodyPr wrap="square" lIns="0" tIns="0" rIns="0" bIns="0" rtlCol="0">
            <a:spAutoFit/>
          </a:bodyPr>
          <a:lstStyle/>
          <a:p>
            <a:r>
              <a:rPr lang="en-US" sz="1100" b="1" dirty="0" smtClean="0"/>
              <a:t>37.5₵</a:t>
            </a:r>
            <a:endParaRPr lang="en-US" sz="1100" b="1" dirty="0"/>
          </a:p>
        </p:txBody>
      </p:sp>
      <p:sp>
        <p:nvSpPr>
          <p:cNvPr id="68" name="TextBox 67"/>
          <p:cNvSpPr txBox="1"/>
          <p:nvPr/>
        </p:nvSpPr>
        <p:spPr>
          <a:xfrm rot="19291067">
            <a:off x="6828615" y="3477043"/>
            <a:ext cx="395926" cy="169277"/>
          </a:xfrm>
          <a:prstGeom prst="rect">
            <a:avLst/>
          </a:prstGeom>
          <a:noFill/>
        </p:spPr>
        <p:txBody>
          <a:bodyPr wrap="square" lIns="0" tIns="0" rIns="0" bIns="0" rtlCol="0">
            <a:spAutoFit/>
          </a:bodyPr>
          <a:lstStyle/>
          <a:p>
            <a:r>
              <a:rPr lang="en-US" sz="1100" b="1" dirty="0" smtClean="0"/>
              <a:t>35.7₵</a:t>
            </a:r>
            <a:endParaRPr lang="en-US" sz="1100" b="1" dirty="0"/>
          </a:p>
        </p:txBody>
      </p:sp>
      <p:sp>
        <p:nvSpPr>
          <p:cNvPr id="69" name="TextBox 68"/>
          <p:cNvSpPr txBox="1"/>
          <p:nvPr/>
        </p:nvSpPr>
        <p:spPr>
          <a:xfrm>
            <a:off x="5650583" y="2616648"/>
            <a:ext cx="395926" cy="169277"/>
          </a:xfrm>
          <a:prstGeom prst="rect">
            <a:avLst/>
          </a:prstGeom>
          <a:noFill/>
        </p:spPr>
        <p:txBody>
          <a:bodyPr wrap="square" lIns="0" tIns="0" rIns="0" bIns="0" rtlCol="0">
            <a:spAutoFit/>
          </a:bodyPr>
          <a:lstStyle/>
          <a:p>
            <a:r>
              <a:rPr lang="en-US" sz="1100" b="1" dirty="0" smtClean="0"/>
              <a:t>32.9₵</a:t>
            </a:r>
            <a:endParaRPr lang="en-US" sz="1100" b="1" dirty="0"/>
          </a:p>
        </p:txBody>
      </p:sp>
      <p:sp>
        <p:nvSpPr>
          <p:cNvPr id="70" name="TextBox 69"/>
          <p:cNvSpPr txBox="1"/>
          <p:nvPr/>
        </p:nvSpPr>
        <p:spPr>
          <a:xfrm>
            <a:off x="3634818" y="2864275"/>
            <a:ext cx="395926" cy="169277"/>
          </a:xfrm>
          <a:prstGeom prst="rect">
            <a:avLst/>
          </a:prstGeom>
          <a:noFill/>
        </p:spPr>
        <p:txBody>
          <a:bodyPr wrap="square" lIns="0" tIns="0" rIns="0" bIns="0" rtlCol="0">
            <a:spAutoFit/>
          </a:bodyPr>
          <a:lstStyle/>
          <a:p>
            <a:r>
              <a:rPr lang="en-US" sz="1100" b="1" dirty="0" smtClean="0"/>
              <a:t>24.0₵</a:t>
            </a:r>
            <a:endParaRPr lang="en-US" sz="1100" b="1" dirty="0"/>
          </a:p>
        </p:txBody>
      </p:sp>
      <p:graphicFrame>
        <p:nvGraphicFramePr>
          <p:cNvPr id="20" name="Table 19"/>
          <p:cNvGraphicFramePr>
            <a:graphicFrameLocks noGrp="1"/>
          </p:cNvGraphicFramePr>
          <p:nvPr>
            <p:extLst>
              <p:ext uri="{D42A27DB-BD31-4B8C-83A1-F6EECF244321}">
                <p14:modId xmlns:p14="http://schemas.microsoft.com/office/powerpoint/2010/main" val="215603507"/>
              </p:ext>
            </p:extLst>
          </p:nvPr>
        </p:nvGraphicFramePr>
        <p:xfrm>
          <a:off x="489044" y="1600200"/>
          <a:ext cx="882556" cy="1802970"/>
        </p:xfrm>
        <a:graphic>
          <a:graphicData uri="http://schemas.openxmlformats.org/drawingml/2006/table">
            <a:tbl>
              <a:tblPr firstRow="1" bandRow="1">
                <a:tableStyleId>{21E4AEA4-8DFA-4A89-87EB-49C32662AFE0}</a:tableStyleId>
              </a:tblPr>
              <a:tblGrid>
                <a:gridCol w="441278"/>
                <a:gridCol w="441278"/>
              </a:tblGrid>
              <a:tr h="611607">
                <a:tc gridSpan="2">
                  <a:txBody>
                    <a:bodyPr/>
                    <a:lstStyle/>
                    <a:p>
                      <a:r>
                        <a:rPr lang="en-US" dirty="0" smtClean="0"/>
                        <a:t>Top</a:t>
                      </a:r>
                      <a:r>
                        <a:rPr lang="en-US" baseline="0" dirty="0" smtClean="0"/>
                        <a:t> Rates</a:t>
                      </a:r>
                      <a:endParaRPr lang="en-US" dirty="0"/>
                    </a:p>
                  </a:txBody>
                  <a:tcPr/>
                </a:tc>
                <a:tc hMerge="1">
                  <a:txBody>
                    <a:bodyPr/>
                    <a:lstStyle/>
                    <a:p>
                      <a:endParaRPr lang="en-US" dirty="0"/>
                    </a:p>
                  </a:txBody>
                  <a:tcPr/>
                </a:tc>
              </a:tr>
              <a:tr h="232578">
                <a:tc>
                  <a:txBody>
                    <a:bodyPr/>
                    <a:lstStyle/>
                    <a:p>
                      <a:pPr algn="ctr" fontAlgn="b"/>
                      <a:r>
                        <a:rPr lang="en-US" sz="1100" b="0" i="0" u="none" strike="noStrike" dirty="0" smtClean="0">
                          <a:solidFill>
                            <a:srgbClr val="000000"/>
                          </a:solidFill>
                          <a:effectLst/>
                          <a:latin typeface="Calibri"/>
                        </a:rPr>
                        <a:t>NY</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b="0" i="0" u="none" strike="noStrike" dirty="0" smtClean="0">
                          <a:solidFill>
                            <a:srgbClr val="000000"/>
                          </a:solidFill>
                          <a:effectLst/>
                          <a:latin typeface="Calibri"/>
                        </a:rPr>
                        <a:t>50.5</a:t>
                      </a:r>
                      <a:endParaRPr lang="en-US" sz="1100" b="0" i="0" u="none" strike="noStrike" dirty="0">
                        <a:solidFill>
                          <a:srgbClr val="000000"/>
                        </a:solidFill>
                        <a:effectLst/>
                        <a:latin typeface="Calibri"/>
                      </a:endParaRPr>
                    </a:p>
                  </a:txBody>
                  <a:tcPr marL="9525" marR="9525" marT="9525" marB="0" anchor="ctr"/>
                </a:tc>
              </a:tr>
              <a:tr h="232578">
                <a:tc>
                  <a:txBody>
                    <a:bodyPr/>
                    <a:lstStyle/>
                    <a:p>
                      <a:pPr algn="ctr" fontAlgn="b"/>
                      <a:r>
                        <a:rPr lang="en-US" sz="1100" b="0" i="0" u="none" strike="noStrike" dirty="0" smtClean="0">
                          <a:solidFill>
                            <a:srgbClr val="000000"/>
                          </a:solidFill>
                          <a:effectLst/>
                          <a:latin typeface="Calibri"/>
                        </a:rPr>
                        <a:t>CA</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b="0" i="0" u="none" strike="noStrike" dirty="0" smtClean="0">
                          <a:solidFill>
                            <a:srgbClr val="000000"/>
                          </a:solidFill>
                          <a:effectLst/>
                          <a:latin typeface="Calibri"/>
                        </a:rPr>
                        <a:t>49.8</a:t>
                      </a:r>
                      <a:endParaRPr lang="en-US" sz="1100" b="0" i="0" u="none" strike="noStrike" dirty="0">
                        <a:solidFill>
                          <a:srgbClr val="000000"/>
                        </a:solidFill>
                        <a:effectLst/>
                        <a:latin typeface="Calibri"/>
                      </a:endParaRPr>
                    </a:p>
                  </a:txBody>
                  <a:tcPr marL="9525" marR="9525" marT="9525" marB="0" anchor="ctr"/>
                </a:tc>
              </a:tr>
              <a:tr h="232578">
                <a:tc>
                  <a:txBody>
                    <a:bodyPr/>
                    <a:lstStyle/>
                    <a:p>
                      <a:pPr algn="ctr" fontAlgn="b"/>
                      <a:r>
                        <a:rPr lang="en-US" sz="1100" b="0" i="0" u="none" strike="noStrike" dirty="0" smtClean="0">
                          <a:solidFill>
                            <a:srgbClr val="000000"/>
                          </a:solidFill>
                          <a:effectLst/>
                          <a:latin typeface="Calibri"/>
                        </a:rPr>
                        <a:t>CT</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b="0" i="0" u="none" strike="noStrike" dirty="0" smtClean="0">
                          <a:solidFill>
                            <a:srgbClr val="000000"/>
                          </a:solidFill>
                          <a:effectLst/>
                          <a:latin typeface="Calibri"/>
                        </a:rPr>
                        <a:t>49.3</a:t>
                      </a:r>
                      <a:endParaRPr lang="en-US" sz="1100" b="0" i="0" u="none" strike="noStrike" dirty="0">
                        <a:solidFill>
                          <a:srgbClr val="000000"/>
                        </a:solidFill>
                        <a:effectLst/>
                        <a:latin typeface="Calibri"/>
                      </a:endParaRPr>
                    </a:p>
                  </a:txBody>
                  <a:tcPr marL="9525" marR="9525" marT="9525" marB="0" anchor="ctr"/>
                </a:tc>
              </a:tr>
              <a:tr h="232578">
                <a:tc>
                  <a:txBody>
                    <a:bodyPr/>
                    <a:lstStyle/>
                    <a:p>
                      <a:pPr algn="ctr" fontAlgn="b"/>
                      <a:r>
                        <a:rPr lang="en-US" sz="1100" b="0" i="0" u="none" strike="noStrike" dirty="0" smtClean="0">
                          <a:solidFill>
                            <a:srgbClr val="000000"/>
                          </a:solidFill>
                          <a:effectLst/>
                          <a:latin typeface="Calibri"/>
                        </a:rPr>
                        <a:t>HI</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b="0" i="0" u="none" strike="noStrike" dirty="0" smtClean="0">
                          <a:solidFill>
                            <a:srgbClr val="000000"/>
                          </a:solidFill>
                          <a:effectLst/>
                          <a:latin typeface="Calibri"/>
                        </a:rPr>
                        <a:t>48.5</a:t>
                      </a:r>
                      <a:endParaRPr lang="en-US" sz="1100" b="0" i="0" u="none" strike="noStrike" dirty="0">
                        <a:solidFill>
                          <a:srgbClr val="000000"/>
                        </a:solidFill>
                        <a:effectLst/>
                        <a:latin typeface="Calibri"/>
                      </a:endParaRPr>
                    </a:p>
                  </a:txBody>
                  <a:tcPr marL="9525" marR="9525" marT="9525" marB="0" anchor="ctr"/>
                </a:tc>
              </a:tr>
              <a:tr h="232578">
                <a:tc>
                  <a:txBody>
                    <a:bodyPr/>
                    <a:lstStyle/>
                    <a:p>
                      <a:pPr algn="ctr" fontAlgn="b"/>
                      <a:r>
                        <a:rPr lang="en-US" sz="1100" b="0" i="0" u="none" strike="noStrike" dirty="0" smtClean="0">
                          <a:solidFill>
                            <a:srgbClr val="000000"/>
                          </a:solidFill>
                          <a:effectLst/>
                          <a:latin typeface="Calibri"/>
                        </a:rPr>
                        <a:t>MI</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b="0" i="0" u="none" strike="noStrike" dirty="0" smtClean="0">
                          <a:solidFill>
                            <a:srgbClr val="000000"/>
                          </a:solidFill>
                          <a:effectLst/>
                          <a:latin typeface="Calibri"/>
                        </a:rPr>
                        <a:t>42.0</a:t>
                      </a:r>
                      <a:endParaRPr lang="en-US" sz="1100" b="0" i="0" u="none" strike="noStrike" dirty="0">
                        <a:solidFill>
                          <a:srgbClr val="000000"/>
                        </a:solidFill>
                        <a:effectLst/>
                        <a:latin typeface="Calibri"/>
                      </a:endParaRPr>
                    </a:p>
                  </a:txBody>
                  <a:tcPr marL="9525" marR="9525" marT="9525" marB="0" anchor="ct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944649740"/>
              </p:ext>
            </p:extLst>
          </p:nvPr>
        </p:nvGraphicFramePr>
        <p:xfrm>
          <a:off x="503548" y="3547487"/>
          <a:ext cx="886968" cy="2078275"/>
        </p:xfrm>
        <a:graphic>
          <a:graphicData uri="http://schemas.openxmlformats.org/drawingml/2006/table">
            <a:tbl>
              <a:tblPr firstRow="1" bandRow="1">
                <a:tableStyleId>{5C22544A-7EE6-4342-B048-85BDC9FD1C3A}</a:tableStyleId>
              </a:tblPr>
              <a:tblGrid>
                <a:gridCol w="443484"/>
                <a:gridCol w="443484"/>
              </a:tblGrid>
              <a:tr h="363172">
                <a:tc gridSpan="2">
                  <a:txBody>
                    <a:bodyPr/>
                    <a:lstStyle/>
                    <a:p>
                      <a:r>
                        <a:rPr lang="en-US" dirty="0" smtClean="0"/>
                        <a:t>Low </a:t>
                      </a:r>
                      <a:r>
                        <a:rPr lang="en-US" baseline="0" dirty="0" smtClean="0"/>
                        <a:t>Rates</a:t>
                      </a:r>
                      <a:endParaRPr lang="en-US" dirty="0"/>
                    </a:p>
                  </a:txBody>
                  <a:tcPr/>
                </a:tc>
                <a:tc hMerge="1">
                  <a:txBody>
                    <a:bodyPr/>
                    <a:lstStyle/>
                    <a:p>
                      <a:endParaRPr lang="en-US" dirty="0"/>
                    </a:p>
                  </a:txBody>
                  <a:tcPr/>
                </a:tc>
              </a:tr>
              <a:tr h="287639">
                <a:tc>
                  <a:txBody>
                    <a:bodyPr/>
                    <a:lstStyle/>
                    <a:p>
                      <a:pPr algn="ctr" fontAlgn="b"/>
                      <a:r>
                        <a:rPr lang="en-US" sz="1100" b="0" i="0" u="none" strike="noStrike" dirty="0">
                          <a:solidFill>
                            <a:srgbClr val="000000"/>
                          </a:solidFill>
                          <a:effectLst/>
                          <a:latin typeface="Calibri"/>
                        </a:rPr>
                        <a:t>AK</a:t>
                      </a:r>
                    </a:p>
                  </a:txBody>
                  <a:tcPr marL="9525" marR="9525" marT="9525" marB="0" anchor="ctr"/>
                </a:tc>
                <a:tc>
                  <a:txBody>
                    <a:bodyPr/>
                    <a:lstStyle/>
                    <a:p>
                      <a:pPr algn="ctr" fontAlgn="b"/>
                      <a:r>
                        <a:rPr lang="en-US" sz="1100" b="0" i="0" u="none" strike="noStrike" dirty="0" smtClean="0">
                          <a:solidFill>
                            <a:srgbClr val="000000"/>
                          </a:solidFill>
                          <a:effectLst/>
                          <a:latin typeface="Calibri"/>
                        </a:rPr>
                        <a:t>12.4</a:t>
                      </a:r>
                      <a:endParaRPr lang="en-US" sz="1100" b="0" i="0" u="none" strike="noStrike" dirty="0">
                        <a:solidFill>
                          <a:srgbClr val="000000"/>
                        </a:solidFill>
                        <a:effectLst/>
                        <a:latin typeface="Calibri"/>
                      </a:endParaRPr>
                    </a:p>
                  </a:txBody>
                  <a:tcPr marL="9525" marR="9525" marT="9525" marB="0" anchor="ctr"/>
                </a:tc>
              </a:tr>
              <a:tr h="287639">
                <a:tc>
                  <a:txBody>
                    <a:bodyPr/>
                    <a:lstStyle/>
                    <a:p>
                      <a:pPr algn="ctr" fontAlgn="b"/>
                      <a:r>
                        <a:rPr lang="en-US" sz="1100" b="0" i="0" u="none" strike="noStrike" dirty="0">
                          <a:solidFill>
                            <a:srgbClr val="000000"/>
                          </a:solidFill>
                          <a:effectLst/>
                          <a:latin typeface="Calibri"/>
                        </a:rPr>
                        <a:t>NJ</a:t>
                      </a:r>
                    </a:p>
                  </a:txBody>
                  <a:tcPr marL="9525" marR="9525" marT="9525" marB="0" anchor="ctr"/>
                </a:tc>
                <a:tc>
                  <a:txBody>
                    <a:bodyPr/>
                    <a:lstStyle/>
                    <a:p>
                      <a:pPr algn="ctr" fontAlgn="b"/>
                      <a:r>
                        <a:rPr lang="en-US" sz="1100" b="0" i="0" u="none" strike="noStrike" dirty="0">
                          <a:solidFill>
                            <a:srgbClr val="000000"/>
                          </a:solidFill>
                          <a:effectLst/>
                          <a:latin typeface="Calibri"/>
                        </a:rPr>
                        <a:t>14.5</a:t>
                      </a:r>
                    </a:p>
                  </a:txBody>
                  <a:tcPr marL="9525" marR="9525" marT="9525" marB="0" anchor="ctr"/>
                </a:tc>
              </a:tr>
              <a:tr h="287639">
                <a:tc>
                  <a:txBody>
                    <a:bodyPr/>
                    <a:lstStyle/>
                    <a:p>
                      <a:pPr algn="ctr" fontAlgn="b"/>
                      <a:r>
                        <a:rPr lang="en-US" sz="1100" b="0" i="0" u="none" strike="noStrike" dirty="0">
                          <a:solidFill>
                            <a:srgbClr val="000000"/>
                          </a:solidFill>
                          <a:effectLst/>
                          <a:latin typeface="Calibri"/>
                        </a:rPr>
                        <a:t>SC</a:t>
                      </a:r>
                    </a:p>
                  </a:txBody>
                  <a:tcPr marL="9525" marR="9525" marT="9525" marB="0" anchor="ctr"/>
                </a:tc>
                <a:tc>
                  <a:txBody>
                    <a:bodyPr/>
                    <a:lstStyle/>
                    <a:p>
                      <a:pPr algn="ctr" fontAlgn="b"/>
                      <a:r>
                        <a:rPr lang="en-US" sz="1100" b="0" i="0" u="none" strike="noStrike" dirty="0">
                          <a:solidFill>
                            <a:srgbClr val="000000"/>
                          </a:solidFill>
                          <a:effectLst/>
                          <a:latin typeface="Calibri"/>
                        </a:rPr>
                        <a:t>16.8</a:t>
                      </a:r>
                    </a:p>
                  </a:txBody>
                  <a:tcPr marL="9525" marR="9525" marT="9525" marB="0" anchor="ctr"/>
                </a:tc>
              </a:tr>
              <a:tr h="287639">
                <a:tc>
                  <a:txBody>
                    <a:bodyPr/>
                    <a:lstStyle/>
                    <a:p>
                      <a:pPr algn="ctr" fontAlgn="b"/>
                      <a:r>
                        <a:rPr lang="en-US" sz="1100" b="0" i="0" u="none" strike="noStrike" dirty="0">
                          <a:solidFill>
                            <a:srgbClr val="000000"/>
                          </a:solidFill>
                          <a:effectLst/>
                          <a:latin typeface="Calibri"/>
                        </a:rPr>
                        <a:t>OK</a:t>
                      </a:r>
                    </a:p>
                  </a:txBody>
                  <a:tcPr marL="9525" marR="9525" marT="9525" marB="0" anchor="ctr"/>
                </a:tc>
                <a:tc>
                  <a:txBody>
                    <a:bodyPr/>
                    <a:lstStyle/>
                    <a:p>
                      <a:pPr algn="ctr" fontAlgn="b"/>
                      <a:r>
                        <a:rPr lang="en-US" sz="1100" b="0" i="0" u="none" strike="noStrike" dirty="0">
                          <a:solidFill>
                            <a:srgbClr val="000000"/>
                          </a:solidFill>
                          <a:effectLst/>
                          <a:latin typeface="Calibri"/>
                        </a:rPr>
                        <a:t>17.0</a:t>
                      </a:r>
                    </a:p>
                  </a:txBody>
                  <a:tcPr marL="9525" marR="9525" marT="9525" marB="0" anchor="ctr"/>
                </a:tc>
              </a:tr>
              <a:tr h="287639">
                <a:tc>
                  <a:txBody>
                    <a:bodyPr/>
                    <a:lstStyle/>
                    <a:p>
                      <a:pPr algn="ctr" fontAlgn="b"/>
                      <a:r>
                        <a:rPr lang="en-US" sz="1100" b="0" i="0" u="none" strike="noStrike" dirty="0">
                          <a:solidFill>
                            <a:srgbClr val="000000"/>
                          </a:solidFill>
                          <a:effectLst/>
                          <a:latin typeface="Calibri"/>
                        </a:rPr>
                        <a:t>VA</a:t>
                      </a:r>
                    </a:p>
                  </a:txBody>
                  <a:tcPr marL="9525" marR="9525" marT="9525" marB="0" anchor="ctr"/>
                </a:tc>
                <a:tc>
                  <a:txBody>
                    <a:bodyPr/>
                    <a:lstStyle/>
                    <a:p>
                      <a:pPr algn="ctr" fontAlgn="b"/>
                      <a:r>
                        <a:rPr lang="en-US" sz="1100" b="0" i="0" u="none" strike="noStrike" dirty="0">
                          <a:solidFill>
                            <a:srgbClr val="000000"/>
                          </a:solidFill>
                          <a:effectLst/>
                          <a:latin typeface="Calibri"/>
                        </a:rPr>
                        <a:t>17.3</a:t>
                      </a:r>
                    </a:p>
                  </a:txBody>
                  <a:tcPr marL="9525" marR="9525" marT="9525" marB="0" anchor="ctr"/>
                </a:tc>
              </a:tr>
            </a:tbl>
          </a:graphicData>
        </a:graphic>
      </p:graphicFrame>
      <p:sp>
        <p:nvSpPr>
          <p:cNvPr id="3" name="TextBox 2"/>
          <p:cNvSpPr txBox="1"/>
          <p:nvPr/>
        </p:nvSpPr>
        <p:spPr>
          <a:xfrm>
            <a:off x="5410200" y="5847546"/>
            <a:ext cx="3685880" cy="954107"/>
          </a:xfrm>
          <a:prstGeom prst="rect">
            <a:avLst/>
          </a:prstGeom>
          <a:solidFill>
            <a:schemeClr val="accent3">
              <a:lumMod val="60000"/>
              <a:lumOff val="40000"/>
            </a:schemeClr>
          </a:solidFill>
          <a:ln>
            <a:solidFill>
              <a:schemeClr val="tx1"/>
            </a:solidFill>
          </a:ln>
        </p:spPr>
        <p:txBody>
          <a:bodyPr wrap="square" rtlCol="0">
            <a:spAutoFit/>
          </a:bodyPr>
          <a:lstStyle/>
          <a:p>
            <a:r>
              <a:rPr lang="en-US" sz="1400" dirty="0" smtClean="0"/>
              <a:t>Examples of Other State Taxes/Fees: </a:t>
            </a:r>
          </a:p>
          <a:p>
            <a:pPr marL="285750" indent="-285750">
              <a:buFont typeface="Arial" pitchFamily="34" charset="0"/>
              <a:buChar char="•"/>
            </a:pPr>
            <a:r>
              <a:rPr lang="en-US" sz="1400" dirty="0" smtClean="0"/>
              <a:t>Under Ground Storage Tank Charge</a:t>
            </a:r>
          </a:p>
          <a:p>
            <a:pPr marL="285750" indent="-285750">
              <a:buFont typeface="Arial" pitchFamily="34" charset="0"/>
              <a:buChar char="•"/>
            </a:pPr>
            <a:r>
              <a:rPr lang="en-US" sz="1400" dirty="0" smtClean="0"/>
              <a:t>Average Local Option</a:t>
            </a:r>
          </a:p>
          <a:p>
            <a:pPr marL="285750" indent="-285750">
              <a:buFont typeface="Arial" pitchFamily="34" charset="0"/>
              <a:buChar char="•"/>
            </a:pPr>
            <a:r>
              <a:rPr lang="en-US" sz="1400" dirty="0" smtClean="0"/>
              <a:t>Environmental Fees</a:t>
            </a:r>
            <a:endParaRPr lang="en-US" sz="1400" dirty="0"/>
          </a:p>
        </p:txBody>
      </p:sp>
      <p:sp>
        <p:nvSpPr>
          <p:cNvPr id="71" name="TextBox 70"/>
          <p:cNvSpPr txBox="1"/>
          <p:nvPr/>
        </p:nvSpPr>
        <p:spPr>
          <a:xfrm>
            <a:off x="3321967" y="1447800"/>
            <a:ext cx="2500067" cy="369332"/>
          </a:xfrm>
          <a:prstGeom prst="rect">
            <a:avLst/>
          </a:prstGeom>
          <a:solidFill>
            <a:schemeClr val="accent3">
              <a:lumMod val="60000"/>
              <a:lumOff val="40000"/>
            </a:schemeClr>
          </a:solidFill>
        </p:spPr>
        <p:txBody>
          <a:bodyPr wrap="square" rtlCol="0">
            <a:spAutoFit/>
          </a:bodyPr>
          <a:lstStyle/>
          <a:p>
            <a:r>
              <a:rPr lang="en-US" b="1" dirty="0"/>
              <a:t>U.S. Average: </a:t>
            </a:r>
            <a:r>
              <a:rPr lang="en-US" b="1" dirty="0" smtClean="0"/>
              <a:t>31.22₵</a:t>
            </a:r>
            <a:endParaRPr lang="en-US" b="1" dirty="0"/>
          </a:p>
        </p:txBody>
      </p:sp>
      <p:sp>
        <p:nvSpPr>
          <p:cNvPr id="72" name="TextBox 1"/>
          <p:cNvSpPr txBox="1"/>
          <p:nvPr/>
        </p:nvSpPr>
        <p:spPr>
          <a:xfrm>
            <a:off x="793718" y="6449228"/>
            <a:ext cx="5774408" cy="3810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t>Source: American Petroleum Institute (API) 2014 State Motor Fuel Taxes Report.</a:t>
            </a:r>
          </a:p>
          <a:p>
            <a:r>
              <a:rPr lang="en-US" sz="900" dirty="0"/>
              <a:t>Note: Rates effective 7/1/2014, U.S. Average represents volume-weighted average.</a:t>
            </a:r>
          </a:p>
        </p:txBody>
      </p:sp>
    </p:spTree>
    <p:extLst>
      <p:ext uri="{BB962C8B-B14F-4D97-AF65-F5344CB8AC3E}">
        <p14:creationId xmlns:p14="http://schemas.microsoft.com/office/powerpoint/2010/main" val="83555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479695"/>
            <a:ext cx="4588012" cy="354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26140" y="4476174"/>
            <a:ext cx="870752"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$130</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3373210" y="3563974"/>
            <a:ext cx="870752"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$210</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396892" y="3890910"/>
            <a:ext cx="853760"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$110</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144631" y="5072626"/>
            <a:ext cx="870752"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$243</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5665697" y="4052162"/>
            <a:ext cx="870752"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$204</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461993" y="5312133"/>
            <a:ext cx="527709"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14" name="Group 13"/>
          <p:cNvGrpSpPr/>
          <p:nvPr/>
        </p:nvGrpSpPr>
        <p:grpSpPr>
          <a:xfrm>
            <a:off x="638749" y="1638087"/>
            <a:ext cx="8314751" cy="5143709"/>
            <a:chOff x="532213" y="1358638"/>
            <a:chExt cx="8458771" cy="5280637"/>
          </a:xfrm>
        </p:grpSpPr>
        <p:sp>
          <p:nvSpPr>
            <p:cNvPr id="7" name="Rectangular Callout 6"/>
            <p:cNvSpPr/>
            <p:nvPr/>
          </p:nvSpPr>
          <p:spPr>
            <a:xfrm>
              <a:off x="2304282" y="1402382"/>
              <a:ext cx="2195985" cy="746178"/>
            </a:xfrm>
            <a:prstGeom prst="wedgeRectCallout">
              <a:avLst>
                <a:gd name="adj1" fmla="val 178"/>
                <a:gd name="adj2" fmla="val 101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a:t>
              </a:r>
              <a:r>
                <a:rPr lang="en-US" sz="1400" dirty="0"/>
                <a:t>% of 75% of original MSRP (valuation), depreciated every </a:t>
              </a:r>
              <a:r>
                <a:rPr lang="en-US" sz="1400" dirty="0" smtClean="0"/>
                <a:t>year</a:t>
              </a:r>
              <a:endParaRPr lang="en-US" sz="1400" dirty="0"/>
            </a:p>
          </p:txBody>
        </p:sp>
        <p:sp>
          <p:nvSpPr>
            <p:cNvPr id="15" name="Rectangular Callout 14"/>
            <p:cNvSpPr/>
            <p:nvPr/>
          </p:nvSpPr>
          <p:spPr>
            <a:xfrm>
              <a:off x="532213" y="3146748"/>
              <a:ext cx="1675784" cy="1256491"/>
            </a:xfrm>
            <a:prstGeom prst="wedgeRectCallout">
              <a:avLst>
                <a:gd name="adj1" fmla="val 72865"/>
                <a:gd name="adj2" fmla="val 21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p>
            <a:p>
              <a:endParaRPr lang="en-US" sz="1400" dirty="0"/>
            </a:p>
            <a:p>
              <a:r>
                <a:rPr lang="en-US" sz="1400" dirty="0" smtClean="0"/>
                <a:t>0.65</a:t>
              </a:r>
              <a:r>
                <a:rPr lang="en-US" sz="1400" dirty="0"/>
                <a:t>% of Current Market </a:t>
              </a:r>
              <a:r>
                <a:rPr lang="en-US" sz="1400" dirty="0" smtClean="0"/>
                <a:t>Value (as determined by the Dept. of Transportation)</a:t>
              </a:r>
              <a:endParaRPr lang="en-US" sz="1400" dirty="0"/>
            </a:p>
            <a:p>
              <a:r>
                <a:rPr lang="en-US" sz="1400" dirty="0"/>
                <a:t> </a:t>
              </a:r>
            </a:p>
            <a:p>
              <a:r>
                <a:rPr lang="en-US" sz="1400" dirty="0"/>
                <a:t> </a:t>
              </a:r>
            </a:p>
          </p:txBody>
        </p:sp>
        <p:sp>
          <p:nvSpPr>
            <p:cNvPr id="16" name="Rectangular Callout 15"/>
            <p:cNvSpPr/>
            <p:nvPr/>
          </p:nvSpPr>
          <p:spPr>
            <a:xfrm>
              <a:off x="4672023" y="1358638"/>
              <a:ext cx="3909211" cy="1369219"/>
            </a:xfrm>
            <a:prstGeom prst="wedgeRectCallout">
              <a:avLst>
                <a:gd name="adj1" fmla="val -37982"/>
                <a:gd name="adj2" fmla="val 82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p>
            <a:p>
              <a:endParaRPr lang="en-US" sz="1400" dirty="0" smtClean="0"/>
            </a:p>
            <a:p>
              <a:endParaRPr lang="en-US" sz="1400" dirty="0"/>
            </a:p>
            <a:p>
              <a:r>
                <a:rPr lang="en-US" sz="1400" dirty="0" smtClean="0"/>
                <a:t>Fee </a:t>
              </a:r>
              <a:r>
                <a:rPr lang="en-US" sz="1400" dirty="0"/>
                <a:t>Schedule based on </a:t>
              </a:r>
              <a:r>
                <a:rPr lang="en-US" sz="1400" dirty="0" smtClean="0"/>
                <a:t>the </a:t>
              </a:r>
              <a:r>
                <a:rPr lang="en-US" sz="1400" dirty="0"/>
                <a:t>age </a:t>
              </a:r>
              <a:r>
                <a:rPr lang="en-US" sz="1400" dirty="0" smtClean="0"/>
                <a:t>of </a:t>
              </a:r>
              <a:r>
                <a:rPr lang="en-US" sz="1400" dirty="0"/>
                <a:t>the </a:t>
              </a:r>
              <a:r>
                <a:rPr lang="en-US" sz="1400" dirty="0" smtClean="0"/>
                <a:t>vehicle</a:t>
              </a:r>
              <a:r>
                <a:rPr lang="en-US" sz="1400" dirty="0"/>
                <a:t>:</a:t>
              </a:r>
            </a:p>
            <a:p>
              <a:r>
                <a:rPr lang="en-US" sz="1400" dirty="0"/>
                <a:t>· Less than </a:t>
              </a:r>
              <a:r>
                <a:rPr lang="en-US" sz="1400" dirty="0" smtClean="0"/>
                <a:t>3: $150</a:t>
              </a:r>
              <a:endParaRPr lang="en-US" sz="1400" dirty="0"/>
            </a:p>
            <a:p>
              <a:r>
                <a:rPr lang="en-US" sz="1400" dirty="0"/>
                <a:t>· </a:t>
              </a:r>
              <a:r>
                <a:rPr lang="en-US" sz="1400" dirty="0" smtClean="0"/>
                <a:t>3-5: $110</a:t>
              </a:r>
              <a:endParaRPr lang="en-US" sz="1400" dirty="0"/>
            </a:p>
            <a:p>
              <a:r>
                <a:rPr lang="en-US" sz="1400" dirty="0"/>
                <a:t>· </a:t>
              </a:r>
              <a:r>
                <a:rPr lang="en-US" sz="1400" dirty="0" smtClean="0"/>
                <a:t>6-8: $80</a:t>
              </a:r>
              <a:endParaRPr lang="en-US" sz="1400" dirty="0"/>
            </a:p>
            <a:p>
              <a:r>
                <a:rPr lang="en-US" sz="1400" dirty="0"/>
                <a:t>· </a:t>
              </a:r>
              <a:r>
                <a:rPr lang="en-US" sz="1400" dirty="0" smtClean="0"/>
                <a:t>9-11: $50</a:t>
              </a:r>
              <a:endParaRPr lang="en-US" sz="1400" dirty="0"/>
            </a:p>
            <a:p>
              <a:r>
                <a:rPr lang="en-US" sz="1400" dirty="0"/>
                <a:t>· 12 or </a:t>
              </a:r>
              <a:r>
                <a:rPr lang="en-US" sz="1400" dirty="0" smtClean="0"/>
                <a:t>more: $10</a:t>
              </a:r>
              <a:endParaRPr lang="en-US" sz="1400" dirty="0"/>
            </a:p>
            <a:p>
              <a:r>
                <a:rPr lang="en-US" sz="1400" dirty="0"/>
                <a:t> </a:t>
              </a:r>
            </a:p>
            <a:p>
              <a:r>
                <a:rPr lang="en-US" sz="1400" dirty="0"/>
                <a:t> </a:t>
              </a:r>
            </a:p>
            <a:p>
              <a:r>
                <a:rPr lang="en-US" sz="1400" dirty="0"/>
                <a:t> </a:t>
              </a:r>
            </a:p>
          </p:txBody>
        </p:sp>
        <p:sp>
          <p:nvSpPr>
            <p:cNvPr id="17" name="Rectangular Callout 16"/>
            <p:cNvSpPr/>
            <p:nvPr/>
          </p:nvSpPr>
          <p:spPr>
            <a:xfrm>
              <a:off x="7014227" y="3572770"/>
              <a:ext cx="1976757" cy="842868"/>
            </a:xfrm>
            <a:prstGeom prst="wedgeRectCallout">
              <a:avLst>
                <a:gd name="adj1" fmla="val -64471"/>
                <a:gd name="adj2" fmla="val 7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p>
            <a:p>
              <a:endParaRPr lang="en-US" sz="1400" dirty="0" smtClean="0"/>
            </a:p>
            <a:p>
              <a:endParaRPr lang="en-US" sz="1400" dirty="0"/>
            </a:p>
            <a:p>
              <a:r>
                <a:rPr lang="en-US" sz="1400" dirty="0"/>
                <a:t>Variable rate (0.45% to 2.10%) of  85% </a:t>
              </a:r>
              <a:r>
                <a:rPr lang="en-US" sz="1400" dirty="0" smtClean="0"/>
                <a:t>on </a:t>
              </a:r>
              <a:r>
                <a:rPr lang="en-US" sz="1400" dirty="0"/>
                <a:t>the original MSRP</a:t>
              </a:r>
            </a:p>
            <a:p>
              <a:r>
                <a:rPr lang="en-US" sz="1400" dirty="0"/>
                <a:t> </a:t>
              </a:r>
            </a:p>
            <a:p>
              <a:r>
                <a:rPr lang="en-US" sz="1400" dirty="0"/>
                <a:t> </a:t>
              </a:r>
            </a:p>
            <a:p>
              <a:r>
                <a:rPr lang="en-US" sz="1400" dirty="0"/>
                <a:t> </a:t>
              </a:r>
            </a:p>
          </p:txBody>
        </p:sp>
        <p:sp>
          <p:nvSpPr>
            <p:cNvPr id="18" name="Rectangular Callout 17"/>
            <p:cNvSpPr/>
            <p:nvPr/>
          </p:nvSpPr>
          <p:spPr>
            <a:xfrm>
              <a:off x="6622241" y="5119024"/>
              <a:ext cx="2364356" cy="970840"/>
            </a:xfrm>
            <a:prstGeom prst="wedgeRectCallout">
              <a:avLst>
                <a:gd name="adj1" fmla="val -70718"/>
                <a:gd name="adj2" fmla="val -21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p>
            <a:p>
              <a:endParaRPr lang="en-US" sz="1400" dirty="0" smtClean="0"/>
            </a:p>
            <a:p>
              <a:endParaRPr lang="en-US" sz="1400" dirty="0"/>
            </a:p>
            <a:p>
              <a:endParaRPr lang="en-US" sz="1400" dirty="0" smtClean="0"/>
            </a:p>
            <a:p>
              <a:r>
                <a:rPr lang="en-US" sz="1400" dirty="0" smtClean="0"/>
                <a:t>No “in-lieu</a:t>
              </a:r>
              <a:r>
                <a:rPr lang="en-US" sz="1400" dirty="0"/>
                <a:t>” tax but registration fees range from $27.00-$62.00 based on weight and model year</a:t>
              </a:r>
            </a:p>
            <a:p>
              <a:r>
                <a:rPr lang="en-US" sz="1400" dirty="0"/>
                <a:t> </a:t>
              </a:r>
            </a:p>
            <a:p>
              <a:r>
                <a:rPr lang="en-US" sz="1400" dirty="0"/>
                <a:t> </a:t>
              </a:r>
            </a:p>
            <a:p>
              <a:r>
                <a:rPr lang="en-US" sz="1400" dirty="0"/>
                <a:t> </a:t>
              </a:r>
            </a:p>
            <a:p>
              <a:r>
                <a:rPr lang="en-US" sz="1400" dirty="0"/>
                <a:t> </a:t>
              </a:r>
            </a:p>
          </p:txBody>
        </p:sp>
        <p:sp>
          <p:nvSpPr>
            <p:cNvPr id="19" name="Rectangular Callout 18"/>
            <p:cNvSpPr/>
            <p:nvPr/>
          </p:nvSpPr>
          <p:spPr>
            <a:xfrm>
              <a:off x="1045198" y="5231166"/>
              <a:ext cx="2357077" cy="1408109"/>
            </a:xfrm>
            <a:prstGeom prst="wedgeRectCallout">
              <a:avLst>
                <a:gd name="adj1" fmla="val 79651"/>
                <a:gd name="adj2" fmla="val -31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p>
            <a:p>
              <a:endParaRPr lang="en-US" sz="1400" dirty="0" smtClean="0"/>
            </a:p>
            <a:p>
              <a:endParaRPr lang="en-US" sz="1400" dirty="0"/>
            </a:p>
            <a:p>
              <a:endParaRPr lang="en-US" sz="1400" dirty="0" smtClean="0"/>
            </a:p>
            <a:p>
              <a:r>
                <a:rPr lang="en-US" sz="1400" dirty="0" smtClean="0"/>
                <a:t>$</a:t>
              </a:r>
              <a:r>
                <a:rPr lang="en-US" sz="1400" dirty="0"/>
                <a:t>2.89 (used) or $2.80 (new) per $100 NAV, calculated by taking 60% of the manufacture's base retail price and reducing it by 16.25% each </a:t>
              </a:r>
              <a:r>
                <a:rPr lang="en-US" sz="1400" dirty="0" smtClean="0"/>
                <a:t>year</a:t>
              </a:r>
            </a:p>
            <a:p>
              <a:endParaRPr lang="en-US" sz="1400" dirty="0"/>
            </a:p>
            <a:p>
              <a:r>
                <a:rPr lang="en-US" sz="1400" dirty="0"/>
                <a:t> </a:t>
              </a:r>
            </a:p>
            <a:p>
              <a:r>
                <a:rPr lang="en-US" sz="1400" dirty="0"/>
                <a:t> </a:t>
              </a:r>
            </a:p>
            <a:p>
              <a:r>
                <a:rPr lang="en-US" sz="1400" dirty="0"/>
                <a:t> </a:t>
              </a:r>
            </a:p>
          </p:txBody>
        </p:sp>
      </p:grpSp>
      <p:sp>
        <p:nvSpPr>
          <p:cNvPr id="20" name="Title 19"/>
          <p:cNvSpPr>
            <a:spLocks noGrp="1"/>
          </p:cNvSpPr>
          <p:nvPr>
            <p:ph type="title"/>
          </p:nvPr>
        </p:nvSpPr>
        <p:spPr>
          <a:xfrm>
            <a:off x="457048" y="370203"/>
            <a:ext cx="8229600" cy="1143000"/>
          </a:xfrm>
        </p:spPr>
        <p:txBody>
          <a:bodyPr>
            <a:normAutofit/>
          </a:bodyPr>
          <a:lstStyle/>
          <a:p>
            <a:r>
              <a:rPr lang="en-US" sz="4000" dirty="0" smtClean="0"/>
              <a:t>VLT (In-Lieu) Comparison</a:t>
            </a:r>
            <a:endParaRPr lang="en-US" sz="4000" dirty="0"/>
          </a:p>
        </p:txBody>
      </p:sp>
      <p:sp>
        <p:nvSpPr>
          <p:cNvPr id="24" name="Rectangle 23"/>
          <p:cNvSpPr/>
          <p:nvPr/>
        </p:nvSpPr>
        <p:spPr>
          <a:xfrm>
            <a:off x="457200" y="2014939"/>
            <a:ext cx="1582524" cy="830997"/>
          </a:xfrm>
          <a:prstGeom prst="rect">
            <a:avLst/>
          </a:prstGeom>
          <a:noFill/>
          <a:ln>
            <a:solidFill>
              <a:schemeClr val="tx1"/>
            </a:solidFill>
          </a:ln>
        </p:spPr>
        <p:txBody>
          <a:bodyPr wrap="square" lIns="91440" tIns="45720" rIns="91440" bIns="45720">
            <a:spAutoFit/>
          </a:bodyPr>
          <a:lstStyle/>
          <a:p>
            <a:pPr algn="ctr"/>
            <a:r>
              <a:rPr lang="en-US" sz="1200" dirty="0" smtClean="0"/>
              <a:t>Numbers reflect estimated tax on a 3 year old $20,000 Car</a:t>
            </a:r>
            <a:endParaRPr lang="en-US" sz="2000" dirty="0"/>
          </a:p>
        </p:txBody>
      </p:sp>
    </p:spTree>
    <p:extLst>
      <p:ext uri="{BB962C8B-B14F-4D97-AF65-F5344CB8AC3E}">
        <p14:creationId xmlns:p14="http://schemas.microsoft.com/office/powerpoint/2010/main" val="230785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Revenue Raising Options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05095744"/>
              </p:ext>
            </p:extLst>
          </p:nvPr>
        </p:nvGraphicFramePr>
        <p:xfrm>
          <a:off x="800100" y="1676400"/>
          <a:ext cx="7543800" cy="4328160"/>
        </p:xfrm>
        <a:graphic>
          <a:graphicData uri="http://schemas.openxmlformats.org/drawingml/2006/table">
            <a:tbl>
              <a:tblPr firstRow="1" bandRow="1">
                <a:tableStyleId>{5C22544A-7EE6-4342-B048-85BDC9FD1C3A}</a:tableStyleId>
              </a:tblPr>
              <a:tblGrid>
                <a:gridCol w="3771900"/>
                <a:gridCol w="3771900"/>
              </a:tblGrid>
              <a:tr h="370840">
                <a:tc>
                  <a:txBody>
                    <a:bodyPr/>
                    <a:lstStyle/>
                    <a:p>
                      <a:r>
                        <a:rPr lang="en-US" sz="2000" dirty="0" smtClean="0"/>
                        <a:t>Revenue Raising Options</a:t>
                      </a:r>
                      <a:endParaRPr lang="en-US" sz="2000" dirty="0"/>
                    </a:p>
                  </a:txBody>
                  <a:tcPr/>
                </a:tc>
                <a:tc>
                  <a:txBody>
                    <a:bodyPr/>
                    <a:lstStyle/>
                    <a:p>
                      <a:r>
                        <a:rPr lang="en-US" sz="2000" dirty="0" smtClean="0"/>
                        <a:t>Examples</a:t>
                      </a:r>
                      <a:endParaRPr lang="en-US" sz="2000"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Increase in the Motor Fuel Excise Tax (cents per gallon)</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Wyoming passed a 10cpg increase</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Increase Vehicle Registration Fee (flat fee for registration) and/or Vehicle License Tax (fix rate based on the assessed value of the vehicle)</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Virginia added a $64 registration fee for alternative fuel vehicles</a:t>
                      </a:r>
                    </a:p>
                    <a:p>
                      <a:pPr marL="285750" indent="-285750">
                        <a:buFont typeface="Arial" pitchFamily="34" charset="0"/>
                        <a:buChar char="•"/>
                      </a:pP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Index the Motor Fuel Excise Tax to adjust for Inflation</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A portion of Florida’s excise tax is indexed to the Consumer Price Index (CPI)</a:t>
                      </a:r>
                      <a:endParaRPr lang="en-US" dirty="0"/>
                    </a:p>
                  </a:txBody>
                  <a:tcPr/>
                </a:tc>
              </a:tr>
              <a:tr h="370840">
                <a:tc>
                  <a:txBody>
                    <a:bodyPr/>
                    <a:lstStyle/>
                    <a:p>
                      <a:pPr marL="285750" indent="-285750">
                        <a:buFont typeface="Arial" pitchFamily="34" charset="0"/>
                        <a:buChar char="•"/>
                      </a:pPr>
                      <a:r>
                        <a:rPr lang="en-US" sz="1800" dirty="0" smtClean="0"/>
                        <a:t>Local Option (local governments levy a gas excise tax)</a:t>
                      </a:r>
                      <a:endParaRPr lang="en-US" dirty="0"/>
                    </a:p>
                  </a:txBody>
                  <a:tcPr/>
                </a:tc>
                <a:tc>
                  <a:txBody>
                    <a:bodyPr/>
                    <a:lstStyle/>
                    <a:p>
                      <a:pPr marL="285750" indent="-285750">
                        <a:buFont typeface="Arial" pitchFamily="34" charset="0"/>
                        <a:buChar char="•"/>
                      </a:pPr>
                      <a:r>
                        <a:rPr lang="en-US" sz="1800" dirty="0" smtClean="0"/>
                        <a:t>Florida localities can charge up to 0.06cpg or transportation needs</a:t>
                      </a:r>
                    </a:p>
                  </a:txBody>
                  <a:tcPr/>
                </a:tc>
              </a:tr>
            </a:tbl>
          </a:graphicData>
        </a:graphic>
      </p:graphicFrame>
    </p:spTree>
    <p:extLst>
      <p:ext uri="{BB962C8B-B14F-4D97-AF65-F5344CB8AC3E}">
        <p14:creationId xmlns:p14="http://schemas.microsoft.com/office/powerpoint/2010/main" val="3104907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24583</TotalTime>
  <Words>2044</Words>
  <Application>Microsoft Office PowerPoint</Application>
  <PresentationFormat>On-screen Show (4:3)</PresentationFormat>
  <Paragraphs>351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Transportation Funding Update</vt:lpstr>
      <vt:lpstr>Current Revenue Structure</vt:lpstr>
      <vt:lpstr>Projected National Trend</vt:lpstr>
      <vt:lpstr>HURF Revenues at FY05 Levels</vt:lpstr>
      <vt:lpstr>Motor Fuel Tax Revenue &amp; Expenditures</vt:lpstr>
      <vt:lpstr>Gasoline Excise Tax By State</vt:lpstr>
      <vt:lpstr>Total Gasoline Tax By State</vt:lpstr>
      <vt:lpstr>VLT (In-Lieu) Comparison</vt:lpstr>
      <vt:lpstr>Revenue Raising Options</vt:lpstr>
      <vt:lpstr>Revenue Raising Options (cont.)</vt:lpstr>
      <vt:lpstr>Pennsylvania Example</vt:lpstr>
      <vt:lpstr>Pennsylvania Example (cont.)</vt:lpstr>
      <vt:lpstr>What do the Gubernatorial Candidates Think?</vt:lpstr>
      <vt:lpstr>What do the Gubernatorial Candidates Think?</vt:lpstr>
      <vt:lpstr>What do the Gubernatorial Candidates Think?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Bogert</dc:creator>
  <cp:lastModifiedBy>Kristin Cipolla</cp:lastModifiedBy>
  <cp:revision>97</cp:revision>
  <cp:lastPrinted>2014-08-05T21:09:09Z</cp:lastPrinted>
  <dcterms:created xsi:type="dcterms:W3CDTF">2013-08-08T17:56:32Z</dcterms:created>
  <dcterms:modified xsi:type="dcterms:W3CDTF">2014-08-22T23:47:05Z</dcterms:modified>
</cp:coreProperties>
</file>